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5"/>
  </p:notesMasterIdLst>
  <p:sldIdLst>
    <p:sldId id="256" r:id="rId2"/>
    <p:sldId id="257" r:id="rId3"/>
    <p:sldId id="268" r:id="rId4"/>
    <p:sldId id="269" r:id="rId5"/>
    <p:sldId id="270" r:id="rId6"/>
    <p:sldId id="271" r:id="rId7"/>
    <p:sldId id="272" r:id="rId8"/>
    <p:sldId id="258" r:id="rId9"/>
    <p:sldId id="279" r:id="rId10"/>
    <p:sldId id="259" r:id="rId11"/>
    <p:sldId id="260" r:id="rId12"/>
    <p:sldId id="277" r:id="rId13"/>
    <p:sldId id="261" r:id="rId14"/>
    <p:sldId id="262" r:id="rId15"/>
    <p:sldId id="276" r:id="rId16"/>
    <p:sldId id="275" r:id="rId17"/>
    <p:sldId id="278" r:id="rId18"/>
    <p:sldId id="263" r:id="rId19"/>
    <p:sldId id="273" r:id="rId20"/>
    <p:sldId id="274" r:id="rId21"/>
    <p:sldId id="266" r:id="rId22"/>
    <p:sldId id="265" r:id="rId23"/>
    <p:sldId id="267" r:id="rId24"/>
  </p:sldIdLst>
  <p:sldSz cx="9144000" cy="5143500" type="screen16x9"/>
  <p:notesSz cx="6858000" cy="9144000"/>
  <p:embeddedFontLst>
    <p:embeddedFont>
      <p:font typeface="Bell MT" panose="02020503060305020303" pitchFamily="18" charset="0"/>
      <p:regular r:id="rId26"/>
      <p:bold r:id="rId27"/>
      <p:italic r:id="rId28"/>
    </p:embeddedFon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28"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C1 Security Apparatus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b="1" dirty="0"/>
            <a:t>security threats to a state, such as bombings, attacks and battle-related deaths, rebel movements, mutinies, coups, or terrorism</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takes into account serious criminal factors, such as organized crime and homicides, and perceived trust of citizens in domestic security.</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C2 Factionalized Elites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fragmentation of state institutions along ethnic, class, clan, racial or religious lines, as well as and brinksmanship and gridlock between ruling elites.</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u="sng" dirty="0"/>
            <a:t>It also factors the use of nationalistic political rhetoric by ruling elites, often in terms of nationalism, xenophobia,</a:t>
          </a:r>
          <a:r>
            <a:rPr lang="en-US" dirty="0"/>
            <a:t> communal irredentism (e.g., a “greater Serbia”) or of communal solidarity (e.g., “ethnic cleansing” or “defending the faith”). In extreme cases, it can be representative of the absence of legitimate leadership widely accepted as representing the entire citizenry</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C3 Group Grievance</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b="1" dirty="0"/>
            <a:t>focuses on divisions and schisms between different groups in society – particularly divisions based on social or political characteristics – and their role in access to services or resources, and inclusion in the political process.</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u="sng" dirty="0"/>
            <a:t>may also have a historical component, where aggrieved communal groups cite injustices of the past, sometimes going back centuries</a:t>
          </a:r>
          <a:r>
            <a:rPr lang="en-US" dirty="0"/>
            <a:t>, that influence and shape that group’s role in society and relationships with other groups. This history may in turn be shaped by patterns of real or perceived atrocities or “crimes” committed with apparent impunity against communal groups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E1 Economic Decline &amp; Poverty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a:t>
          </a:r>
          <a:r>
            <a:rPr lang="en-US" b="1" dirty="0"/>
            <a:t>factors related to economic decline within a country</a:t>
          </a:r>
          <a:r>
            <a:rPr lang="en-US" dirty="0"/>
            <a:t>. For example, the Indicator looks at patterns of progressive economic decline of the society as a whole as measured by per capita income, Gross National Product,</a:t>
          </a:r>
          <a:r>
            <a:rPr lang="en-US" u="sng" dirty="0"/>
            <a:t> unemployment rates, inflation, productivity, debt, poverty levels, or business failures</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sudden drops in commodity prices, trade revenue, or foreign investment, and any </a:t>
          </a:r>
          <a:r>
            <a:rPr lang="en-US" b="1" u="sng" dirty="0"/>
            <a:t>collapse or devaluation of the national currency</a:t>
          </a:r>
          <a:r>
            <a:rPr lang="en-US" dirty="0"/>
            <a:t>. </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E2 Uneven Economic Development</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u="sng" dirty="0"/>
            <a:t>inequality within the economy, irrespective of the actual performance of an economy.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b="1" dirty="0"/>
            <a:t>looks at structural inequality that is based on group (such as racial, ethnic, religious, or other identity group) or based on education, economic status, or region (such as urban-rural divide)</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E3 Human Flight &amp; Brain Drain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economic impact of human displacement (for economic or political reasons) and the consequences this may have on a country’s development.</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voluntary emigration of the middle class – particularly economically productive segments of the population, </a:t>
          </a:r>
          <a:r>
            <a:rPr lang="en-US" dirty="0"/>
            <a:t>such as entrepreneurs, or skilled workers such as physicians – </a:t>
          </a:r>
          <a:r>
            <a:rPr lang="en-US" b="1" dirty="0"/>
            <a:t>due to economic deterioration </a:t>
          </a:r>
          <a:r>
            <a:rPr lang="en-US" dirty="0"/>
            <a:t>in their home country and the hope of better opportunities farther afield</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custLinFactNeighborX="-2878">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P1 State Legitimacy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the </a:t>
          </a:r>
          <a:r>
            <a:rPr lang="en-US" b="1" dirty="0"/>
            <a:t>representativeness and openness of government and its relationship with its citizenry</a:t>
          </a:r>
          <a:r>
            <a:rPr lang="en-US" dirty="0"/>
            <a: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looks at the </a:t>
          </a:r>
          <a:r>
            <a:rPr lang="en-US" b="1" u="sng" dirty="0"/>
            <a:t>population’s level of confidence in state institutions and processes</a:t>
          </a:r>
          <a:r>
            <a:rPr lang="en-US" dirty="0"/>
            <a:t>, and assesses the effects where that confidence is absent, </a:t>
          </a:r>
          <a:r>
            <a:rPr lang="en-US" b="1" dirty="0"/>
            <a:t>manifested through mass public demonstrations, sustained civil disobedience, or the rise of armed insurgencies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P2 Public Services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presence of basic state functions that serve the people. On the one hand, this may include the provision </a:t>
          </a:r>
          <a:r>
            <a:rPr lang="en-US" b="1" dirty="0"/>
            <a:t>of essential services, such as health, education, water and sanitation, transport infrastructure, electricity and power, and internet and connectivity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may include the state’s ability to protect its citizens, such as from terrorism and violence, through perceived effective policing</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P3 Human Rights &amp; Rule of Law</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relationship between the state and its population insofar as </a:t>
          </a:r>
          <a:r>
            <a:rPr lang="en-US" b="1" dirty="0"/>
            <a:t>fundamental human rights are protected and freedoms are observed and respected.</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The Indicator </a:t>
          </a:r>
          <a:r>
            <a:rPr lang="en-US" b="1" u="sng"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dirty="0"/>
            <a:t>. The Indicator also considers outbreaks of politically inspired (as opposed to criminal) violence perpetrated against civilians.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S1 Demographic Pressures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pressures upon the state deriving from the population itself or the environment around it.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Indicator </a:t>
          </a:r>
          <a:r>
            <a:rPr lang="en-US" b="1" dirty="0"/>
            <a:t>measures population pressures related to food supply, access to safe water, and other life-sustaining resources, or health, such as prevalence of disease and epidemics</a:t>
          </a:r>
          <a:r>
            <a:rPr lang="en-US" dirty="0"/>
            <a:t>.</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S2 Refugees &amp; IDPs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b="1" dirty="0"/>
            <a:t>measures the pressure upon states caused by the forced displacement of large communities as a result of social, political, environmental or other causes, measuring displacement within countries, as well as refugee flows into others</a:t>
          </a:r>
          <a:r>
            <a:rPr lang="en-US" dirty="0"/>
            <a:t>. </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measures </a:t>
          </a:r>
          <a:r>
            <a:rPr lang="en-US" b="1" dirty="0"/>
            <a:t>refugees by country of Asylum, recognizing that population inflows can put additional pressure on public services, and can sometimes create broader humanitarian and security challenges for the receiving state</a:t>
          </a:r>
          <a:r>
            <a:rPr lang="en-US" dirty="0"/>
            <a:t>, if that state does not have the absorption capacity and adequate resources</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X1 External Intervention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influence and impact of external actors in the functioning – particularly security and economic – of a state.</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b="1" dirty="0"/>
            <a:t>focuses on security aspects of engagement from external actors, both covert and overt, in the internal affairs of a state at risk by governments, armies, intelligence services, identity groups, or other entities </a:t>
          </a:r>
          <a:r>
            <a:rPr lang="en-US" dirty="0"/>
            <a:t>that may affect the balance of power (or resolution of a conflict) within a state.</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B5A3BB50-B53D-405C-ACC5-569E422E7FE5}">
      <dgm:prSet phldrT="[Text]"/>
      <dgm:spPr/>
      <dgm:t>
        <a:bodyPr/>
        <a:lstStyle/>
        <a:p>
          <a:r>
            <a:rPr lang="en-US"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gm:t>
    </dgm:pt>
    <dgm:pt modelId="{A294A830-EC42-4C6B-9A4F-CFFDBAFC5F33}" type="parTrans" cxnId="{79F17578-A7C6-4225-9D6D-1650C6AB8BBA}">
      <dgm:prSet/>
      <dgm:spPr/>
      <dgm:t>
        <a:bodyPr/>
        <a:lstStyle/>
        <a:p>
          <a:endParaRPr lang="en-US"/>
        </a:p>
      </dgm:t>
    </dgm:pt>
    <dgm:pt modelId="{9ACC7E56-9255-4A2B-B87C-C3B7BB7E1F86}" type="sibTrans" cxnId="{79F17578-A7C6-4225-9D6D-1650C6AB8BBA}">
      <dgm:prSet/>
      <dgm:spPr/>
      <dgm:t>
        <a:bodyPr/>
        <a:lstStyle/>
        <a:p>
          <a:endParaRPr lang="en-US"/>
        </a:p>
      </dgm:t>
    </dgm:pt>
    <dgm:pt modelId="{2CA61422-0EC6-42BE-B4DA-575CC82B272C}">
      <dgm:prSet phldrT="[Text]"/>
      <dgm:spPr/>
      <dgm:t>
        <a:bodyPr/>
        <a:lstStyle/>
        <a:p>
          <a:r>
            <a:rPr lang="en-US" b="1" dirty="0"/>
            <a:t>economic engagement by outside actors, including multilateral organizations, through large-scale loans, development projects, or foreign aid</a:t>
          </a:r>
          <a:r>
            <a:rPr lang="en-US" dirty="0"/>
            <a:t>, such as ongoing budget support, control of finances, or management of the state’s economic policy, creating economic dependency</a:t>
          </a:r>
        </a:p>
      </dgm:t>
    </dgm:pt>
    <dgm:pt modelId="{1961296D-4861-4AA0-8BBB-E23297FEDEAD}" type="parTrans" cxnId="{5236599D-6C4B-4039-BC46-197743EE46D7}">
      <dgm:prSet/>
      <dgm:spPr/>
      <dgm:t>
        <a:bodyPr/>
        <a:lstStyle/>
        <a:p>
          <a:endParaRPr lang="en-US"/>
        </a:p>
      </dgm:t>
    </dgm:pt>
    <dgm:pt modelId="{55D03043-270A-489A-8EA8-FA8BF950F646}" type="sibTrans" cxnId="{5236599D-6C4B-4039-BC46-197743EE46D7}">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9BC7CE46-242E-40FA-98ED-6B0838272565}" type="presOf" srcId="{B5A3BB50-B53D-405C-ACC5-569E422E7FE5}" destId="{FA7525A0-71D0-40F5-A2A3-3059067C6AD1}" srcOrd="0" destOrd="2"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79F17578-A7C6-4225-9D6D-1650C6AB8BBA}" srcId="{2C11E6B4-8EA2-40AA-96C8-A85B5FA89E51}" destId="{B5A3BB50-B53D-405C-ACC5-569E422E7FE5}" srcOrd="2" destOrd="0" parTransId="{A294A830-EC42-4C6B-9A4F-CFFDBAFC5F33}" sibTransId="{9ACC7E56-9255-4A2B-B87C-C3B7BB7E1F86}"/>
    <dgm:cxn modelId="{9DD07F85-6B45-484E-9248-49323BA1C553}" type="presOf" srcId="{2CA61422-0EC6-42BE-B4DA-575CC82B272C}" destId="{28C0B1AC-E1A8-47D7-8B6A-3B1AB1C779F8}" srcOrd="0" destOrd="2" presId="urn:microsoft.com/office/officeart/2005/8/layout/vList5"/>
    <dgm:cxn modelId="{F15CDA85-3FB4-45CB-AE72-151C35B66D8F}" type="presOf" srcId="{FA537DE2-B8DA-4B3E-89DD-42EF1A3ECACD}" destId="{28C0B1AC-E1A8-47D7-8B6A-3B1AB1C779F8}" srcOrd="0" destOrd="0" presId="urn:microsoft.com/office/officeart/2005/8/layout/vList5"/>
    <dgm:cxn modelId="{5236599D-6C4B-4039-BC46-197743EE46D7}" srcId="{511A38E4-A6F1-42AF-B5B8-E4F27AEB3794}" destId="{2CA61422-0EC6-42BE-B4DA-575CC82B272C}" srcOrd="2" destOrd="0" parTransId="{1961296D-4861-4AA0-8BBB-E23297FEDEAD}" sibTransId="{55D03043-270A-489A-8EA8-FA8BF950F646}"/>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281754" y="-201181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security threats to a state, such as bombings, attacks and battle-related deaths, rebel movements, mutinies, coups, or terrorism</a:t>
          </a:r>
          <a:r>
            <a:rPr lang="en-US" sz="1000" kern="1200" dirty="0"/>
            <a:t>.</a:t>
          </a:r>
        </a:p>
        <a:p>
          <a:pPr marL="57150" lvl="1" indent="-57150" algn="l" defTabSz="444500">
            <a:lnSpc>
              <a:spcPct val="90000"/>
            </a:lnSpc>
            <a:spcBef>
              <a:spcPct val="0"/>
            </a:spcBef>
            <a:spcAft>
              <a:spcPct val="15000"/>
            </a:spcAft>
            <a:buChar char="•"/>
          </a:pPr>
          <a:r>
            <a:rPr lang="en-US" sz="1000" kern="1200" dirty="0"/>
            <a:t>takes into account serious criminal factors, such as organized crime and homicides, and perceived trust of citizens in domestic security.</a:t>
          </a:r>
        </a:p>
      </dsp:txBody>
      <dsp:txXfrm rot="-5400000">
        <a:off x="3116436" y="212554"/>
        <a:ext cx="5481277" cy="1091588"/>
      </dsp:txXfrm>
    </dsp:sp>
    <dsp:sp modelId="{3D016036-C464-4383-B7C3-8F1F6595CD2A}">
      <dsp:nvSpPr>
        <dsp:cNvPr id="0" name=""/>
        <dsp:cNvSpPr/>
      </dsp:nvSpPr>
      <dsp:spPr>
        <a:xfrm>
          <a:off x="0" y="2291"/>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C1 Security Apparatus</a:t>
          </a:r>
        </a:p>
      </dsp:txBody>
      <dsp:txXfrm>
        <a:off x="73815" y="76106"/>
        <a:ext cx="2968805" cy="1364485"/>
      </dsp:txXfrm>
    </dsp:sp>
    <dsp:sp modelId="{941835E6-972B-4B2D-B965-107694EA3906}">
      <dsp:nvSpPr>
        <dsp:cNvPr id="0" name=""/>
        <dsp:cNvSpPr/>
      </dsp:nvSpPr>
      <dsp:spPr>
        <a:xfrm rot="5400000">
          <a:off x="5281754" y="-424094"/>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fragmentation of state institutions along ethnic, class, clan, racial or religious lines, as well as and brinksmanship and gridlock between ruling elites.</a:t>
          </a:r>
        </a:p>
        <a:p>
          <a:pPr marL="57150" lvl="1" indent="-57150" algn="l" defTabSz="444500">
            <a:lnSpc>
              <a:spcPct val="90000"/>
            </a:lnSpc>
            <a:spcBef>
              <a:spcPct val="0"/>
            </a:spcBef>
            <a:spcAft>
              <a:spcPct val="15000"/>
            </a:spcAft>
            <a:buChar char="•"/>
          </a:pPr>
          <a:r>
            <a:rPr lang="en-US" sz="1000" u="sng" kern="1200" dirty="0"/>
            <a:t>It also factors the use of nationalistic political rhetoric by ruling elites, often in terms of nationalism, xenophobia,</a:t>
          </a:r>
          <a:r>
            <a:rPr lang="en-US" sz="1000" kern="1200" dirty="0"/>
            <a:t> communal irredentism (e.g., a “greater Serbia”) or of communal solidarity (e.g., “ethnic cleansing” or “defending the faith”). In extreme cases, it can be representative of the absence of legitimate leadership widely accepted as representing the entire citizenry</a:t>
          </a:r>
        </a:p>
      </dsp:txBody>
      <dsp:txXfrm rot="-5400000">
        <a:off x="3116436" y="1800276"/>
        <a:ext cx="5481277" cy="1091588"/>
      </dsp:txXfrm>
    </dsp:sp>
    <dsp:sp modelId="{644386E8-3686-4A28-AF1C-22746FDB20EE}">
      <dsp:nvSpPr>
        <dsp:cNvPr id="0" name=""/>
        <dsp:cNvSpPr/>
      </dsp:nvSpPr>
      <dsp:spPr>
        <a:xfrm>
          <a:off x="0" y="1590012"/>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C2 Factionalized Elites</a:t>
          </a:r>
        </a:p>
      </dsp:txBody>
      <dsp:txXfrm>
        <a:off x="73815" y="1663827"/>
        <a:ext cx="2968805" cy="1364485"/>
      </dsp:txXfrm>
    </dsp:sp>
    <dsp:sp modelId="{28C0B1AC-E1A8-47D7-8B6A-3B1AB1C779F8}">
      <dsp:nvSpPr>
        <dsp:cNvPr id="0" name=""/>
        <dsp:cNvSpPr/>
      </dsp:nvSpPr>
      <dsp:spPr>
        <a:xfrm rot="5400000">
          <a:off x="5281754" y="116362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focuses on divisions and schisms between different groups in society – particularly divisions based on social or political characteristics – and their role in access to services or resources, and inclusion in the political process.</a:t>
          </a:r>
        </a:p>
        <a:p>
          <a:pPr marL="57150" lvl="1" indent="-57150" algn="l" defTabSz="444500">
            <a:lnSpc>
              <a:spcPct val="90000"/>
            </a:lnSpc>
            <a:spcBef>
              <a:spcPct val="0"/>
            </a:spcBef>
            <a:spcAft>
              <a:spcPct val="15000"/>
            </a:spcAft>
            <a:buChar char="•"/>
          </a:pPr>
          <a:r>
            <a:rPr lang="en-US" sz="1000" u="sng" kern="1200" dirty="0"/>
            <a:t>may also have a historical component, where aggrieved communal groups cite injustices of the past, sometimes going back centuries</a:t>
          </a:r>
          <a:r>
            <a:rPr lang="en-US" sz="1000" kern="1200" dirty="0"/>
            <a:t>, that influence and shape that group’s role in society and relationships with other groups. This history may in turn be shaped by patterns of real or perceived atrocities or “crimes” committed with apparent impunity against communal groups</a:t>
          </a:r>
        </a:p>
      </dsp:txBody>
      <dsp:txXfrm rot="-5400000">
        <a:off x="3116436" y="3387996"/>
        <a:ext cx="5481277" cy="1091588"/>
      </dsp:txXfrm>
    </dsp:sp>
    <dsp:sp modelId="{63B4A3F4-B266-4B91-A58D-8D3194CF174C}">
      <dsp:nvSpPr>
        <dsp:cNvPr id="0" name=""/>
        <dsp:cNvSpPr/>
      </dsp:nvSpPr>
      <dsp:spPr>
        <a:xfrm>
          <a:off x="0" y="3177733"/>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C3 Group Grievance</a:t>
          </a:r>
        </a:p>
      </dsp:txBody>
      <dsp:txXfrm>
        <a:off x="73815" y="3251548"/>
        <a:ext cx="2968805" cy="1364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12017" y="-194474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a:t>
          </a:r>
          <a:r>
            <a:rPr lang="en-US" sz="1100" b="1" kern="1200" dirty="0"/>
            <a:t>factors related to economic decline within a country</a:t>
          </a:r>
          <a:r>
            <a:rPr lang="en-US" sz="1100" kern="1200" dirty="0"/>
            <a:t>. For example, the Indicator looks at patterns of progressive economic decline of the society as a whole as measured by per capita income, Gross National Product,</a:t>
          </a:r>
          <a:r>
            <a:rPr lang="en-US" sz="1100" u="sng" kern="1200" dirty="0"/>
            <a:t> unemployment rates, inflation, productivity, debt, poverty levels, or business failures</a:t>
          </a:r>
        </a:p>
        <a:p>
          <a:pPr marL="57150" lvl="1" indent="-57150" algn="l" defTabSz="488950">
            <a:lnSpc>
              <a:spcPct val="90000"/>
            </a:lnSpc>
            <a:spcBef>
              <a:spcPct val="0"/>
            </a:spcBef>
            <a:spcAft>
              <a:spcPct val="15000"/>
            </a:spcAft>
            <a:buChar char="•"/>
          </a:pPr>
          <a:r>
            <a:rPr lang="en-US" sz="1100" kern="1200" dirty="0"/>
            <a:t>sudden drops in commodity prices, trade revenue, or foreign investment, and any </a:t>
          </a:r>
          <a:r>
            <a:rPr lang="en-US" sz="1100" b="1" u="sng" kern="1200" dirty="0"/>
            <a:t>collapse or devaluation of the national currency</a:t>
          </a:r>
          <a:r>
            <a:rPr lang="en-US" sz="1100" kern="1200" dirty="0"/>
            <a:t>. </a:t>
          </a:r>
        </a:p>
      </dsp:txBody>
      <dsp:txXfrm rot="-5400000">
        <a:off x="3017921" y="206810"/>
        <a:ext cx="5307735" cy="1062086"/>
      </dsp:txXfrm>
    </dsp:sp>
    <dsp:sp modelId="{3D016036-C464-4383-B7C3-8F1F6595CD2A}">
      <dsp:nvSpPr>
        <dsp:cNvPr id="0" name=""/>
        <dsp:cNvSpPr/>
      </dsp:nvSpPr>
      <dsp:spPr>
        <a:xfrm>
          <a:off x="0" y="222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E1 Economic Decline &amp; Poverty</a:t>
          </a:r>
        </a:p>
      </dsp:txBody>
      <dsp:txXfrm>
        <a:off x="71820" y="74049"/>
        <a:ext cx="2874280" cy="1327607"/>
      </dsp:txXfrm>
    </dsp:sp>
    <dsp:sp modelId="{941835E6-972B-4B2D-B965-107694EA3906}">
      <dsp:nvSpPr>
        <dsp:cNvPr id="0" name=""/>
        <dsp:cNvSpPr/>
      </dsp:nvSpPr>
      <dsp:spPr>
        <a:xfrm rot="5400000">
          <a:off x="5112017" y="-39993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u="sng" kern="1200" dirty="0"/>
            <a:t>inequality within the economy, irrespective of the actual performance of an economy.</a:t>
          </a:r>
        </a:p>
        <a:p>
          <a:pPr marL="57150" lvl="1" indent="-57150" algn="l" defTabSz="488950">
            <a:lnSpc>
              <a:spcPct val="90000"/>
            </a:lnSpc>
            <a:spcBef>
              <a:spcPct val="0"/>
            </a:spcBef>
            <a:spcAft>
              <a:spcPct val="15000"/>
            </a:spcAft>
            <a:buChar char="•"/>
          </a:pPr>
          <a:r>
            <a:rPr lang="en-US" sz="1100" b="1" kern="1200" dirty="0"/>
            <a:t>looks at structural inequality that is based on group (such as racial, ethnic, religious, or other identity group) or based on education, economic status, or region (such as urban-rural divide)</a:t>
          </a:r>
        </a:p>
      </dsp:txBody>
      <dsp:txXfrm rot="-5400000">
        <a:off x="3017921" y="1751620"/>
        <a:ext cx="5307735" cy="1062086"/>
      </dsp:txXfrm>
    </dsp:sp>
    <dsp:sp modelId="{644386E8-3686-4A28-AF1C-22746FDB20EE}">
      <dsp:nvSpPr>
        <dsp:cNvPr id="0" name=""/>
        <dsp:cNvSpPr/>
      </dsp:nvSpPr>
      <dsp:spPr>
        <a:xfrm>
          <a:off x="0" y="154703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E2 Uneven Economic Development</a:t>
          </a:r>
        </a:p>
      </dsp:txBody>
      <dsp:txXfrm>
        <a:off x="71820" y="1618859"/>
        <a:ext cx="2874280" cy="1327607"/>
      </dsp:txXfrm>
    </dsp:sp>
    <dsp:sp modelId="{28C0B1AC-E1A8-47D7-8B6A-3B1AB1C779F8}">
      <dsp:nvSpPr>
        <dsp:cNvPr id="0" name=""/>
        <dsp:cNvSpPr/>
      </dsp:nvSpPr>
      <dsp:spPr>
        <a:xfrm rot="5400000">
          <a:off x="5112017" y="1144877"/>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the economic impact of human displacement (for economic or political reasons) and the consequences this may have on a country’s development.</a:t>
          </a:r>
        </a:p>
        <a:p>
          <a:pPr marL="57150" lvl="1" indent="-57150" algn="l" defTabSz="488950">
            <a:lnSpc>
              <a:spcPct val="90000"/>
            </a:lnSpc>
            <a:spcBef>
              <a:spcPct val="0"/>
            </a:spcBef>
            <a:spcAft>
              <a:spcPct val="15000"/>
            </a:spcAft>
            <a:buChar char="•"/>
          </a:pPr>
          <a:r>
            <a:rPr lang="en-US" sz="1100" b="1" kern="1200" dirty="0"/>
            <a:t>voluntary emigration of the middle class – particularly economically productive segments of the population, </a:t>
          </a:r>
          <a:r>
            <a:rPr lang="en-US" sz="1100" kern="1200" dirty="0"/>
            <a:t>such as entrepreneurs, or skilled workers such as physicians – </a:t>
          </a:r>
          <a:r>
            <a:rPr lang="en-US" sz="1100" b="1" kern="1200" dirty="0"/>
            <a:t>due to economic deterioration </a:t>
          </a:r>
          <a:r>
            <a:rPr lang="en-US" sz="1100" kern="1200" dirty="0"/>
            <a:t>in their home country and the hope of better opportunities farther afield</a:t>
          </a:r>
        </a:p>
      </dsp:txBody>
      <dsp:txXfrm rot="-5400000">
        <a:off x="3017921" y="3296429"/>
        <a:ext cx="5307735" cy="1062086"/>
      </dsp:txXfrm>
    </dsp:sp>
    <dsp:sp modelId="{63B4A3F4-B266-4B91-A58D-8D3194CF174C}">
      <dsp:nvSpPr>
        <dsp:cNvPr id="0" name=""/>
        <dsp:cNvSpPr/>
      </dsp:nvSpPr>
      <dsp:spPr>
        <a:xfrm>
          <a:off x="0" y="309184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E3 Human Flight &amp; Brain Drain</a:t>
          </a:r>
        </a:p>
      </dsp:txBody>
      <dsp:txXfrm>
        <a:off x="71820" y="3163669"/>
        <a:ext cx="2874280" cy="1327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40345" y="-1955378"/>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the </a:t>
          </a:r>
          <a:r>
            <a:rPr lang="en-US" sz="1000" b="1" kern="1200" dirty="0"/>
            <a:t>representativeness and openness of government and its relationship with its citizenry</a:t>
          </a:r>
          <a:r>
            <a:rPr lang="en-US" sz="1000" kern="1200" dirty="0"/>
            <a:t>.</a:t>
          </a:r>
        </a:p>
        <a:p>
          <a:pPr marL="57150" lvl="1" indent="-57150" algn="l" defTabSz="444500">
            <a:lnSpc>
              <a:spcPct val="90000"/>
            </a:lnSpc>
            <a:spcBef>
              <a:spcPct val="0"/>
            </a:spcBef>
            <a:spcAft>
              <a:spcPct val="15000"/>
            </a:spcAft>
            <a:buChar char="•"/>
          </a:pPr>
          <a:r>
            <a:rPr lang="en-US" sz="1000" kern="1200" dirty="0"/>
            <a:t>looks at the </a:t>
          </a:r>
          <a:r>
            <a:rPr lang="en-US" sz="1000" b="1" u="sng" kern="1200" dirty="0"/>
            <a:t>population’s level of confidence in state institutions and processes</a:t>
          </a:r>
          <a:r>
            <a:rPr lang="en-US" sz="1000" kern="1200" dirty="0"/>
            <a:t>, and assesses the effects where that confidence is absent, </a:t>
          </a:r>
          <a:r>
            <a:rPr lang="en-US" sz="1000" b="1" kern="1200" dirty="0"/>
            <a:t>manifested through mass public demonstrations, sustained civil disobedience, or the rise of armed insurgencies</a:t>
          </a:r>
          <a:r>
            <a:rPr lang="en-US" sz="1000" kern="1200" dirty="0"/>
            <a:t>.</a:t>
          </a:r>
        </a:p>
      </dsp:txBody>
      <dsp:txXfrm rot="-5400000">
        <a:off x="3034739" y="208020"/>
        <a:ext cx="5337301" cy="1068297"/>
      </dsp:txXfrm>
    </dsp:sp>
    <dsp:sp modelId="{3D016036-C464-4383-B7C3-8F1F6595CD2A}">
      <dsp:nvSpPr>
        <dsp:cNvPr id="0" name=""/>
        <dsp:cNvSpPr/>
      </dsp:nvSpPr>
      <dsp:spPr>
        <a:xfrm>
          <a:off x="0" y="2242"/>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P1 State Legitimacy</a:t>
          </a:r>
        </a:p>
      </dsp:txBody>
      <dsp:txXfrm>
        <a:off x="72240" y="74482"/>
        <a:ext cx="2890259" cy="1335371"/>
      </dsp:txXfrm>
    </dsp:sp>
    <dsp:sp modelId="{941835E6-972B-4B2D-B965-107694EA3906}">
      <dsp:nvSpPr>
        <dsp:cNvPr id="0" name=""/>
        <dsp:cNvSpPr/>
      </dsp:nvSpPr>
      <dsp:spPr>
        <a:xfrm rot="5400000">
          <a:off x="5140345" y="-401534"/>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presence of basic state functions that serve the people. On the one hand, this may include the provision </a:t>
          </a:r>
          <a:r>
            <a:rPr lang="en-US" sz="1000" b="1" kern="1200" dirty="0"/>
            <a:t>of essential services, such as health, education, water and sanitation, transport infrastructure, electricity and power, and internet and connectivity</a:t>
          </a:r>
        </a:p>
        <a:p>
          <a:pPr marL="57150" lvl="1" indent="-57150" algn="l" defTabSz="444500">
            <a:lnSpc>
              <a:spcPct val="90000"/>
            </a:lnSpc>
            <a:spcBef>
              <a:spcPct val="0"/>
            </a:spcBef>
            <a:spcAft>
              <a:spcPct val="15000"/>
            </a:spcAft>
            <a:buChar char="•"/>
          </a:pPr>
          <a:r>
            <a:rPr lang="en-US" sz="1000" kern="1200" dirty="0"/>
            <a:t>it may include the state’s ability to protect its citizens, such as from terrorism and violence, through perceived effective policing</a:t>
          </a:r>
        </a:p>
      </dsp:txBody>
      <dsp:txXfrm rot="-5400000">
        <a:off x="3034739" y="1761864"/>
        <a:ext cx="5337301" cy="1068297"/>
      </dsp:txXfrm>
    </dsp:sp>
    <dsp:sp modelId="{644386E8-3686-4A28-AF1C-22746FDB20EE}">
      <dsp:nvSpPr>
        <dsp:cNvPr id="0" name=""/>
        <dsp:cNvSpPr/>
      </dsp:nvSpPr>
      <dsp:spPr>
        <a:xfrm>
          <a:off x="0" y="1556086"/>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P2 Public Services</a:t>
          </a:r>
        </a:p>
      </dsp:txBody>
      <dsp:txXfrm>
        <a:off x="72240" y="1628326"/>
        <a:ext cx="2890259" cy="1335371"/>
      </dsp:txXfrm>
    </dsp:sp>
    <dsp:sp modelId="{28C0B1AC-E1A8-47D7-8B6A-3B1AB1C779F8}">
      <dsp:nvSpPr>
        <dsp:cNvPr id="0" name=""/>
        <dsp:cNvSpPr/>
      </dsp:nvSpPr>
      <dsp:spPr>
        <a:xfrm rot="5400000">
          <a:off x="5140345" y="1152309"/>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considers the relationship between the state and its population insofar as </a:t>
          </a:r>
          <a:r>
            <a:rPr lang="en-US" sz="1000" b="1" kern="1200" dirty="0"/>
            <a:t>fundamental human rights are protected and freedoms are observed and respected.</a:t>
          </a:r>
        </a:p>
        <a:p>
          <a:pPr marL="57150" lvl="1" indent="-57150" algn="l" defTabSz="444500">
            <a:lnSpc>
              <a:spcPct val="90000"/>
            </a:lnSpc>
            <a:spcBef>
              <a:spcPct val="0"/>
            </a:spcBef>
            <a:spcAft>
              <a:spcPct val="15000"/>
            </a:spcAft>
            <a:buChar char="•"/>
          </a:pPr>
          <a:r>
            <a:rPr lang="en-US" sz="1000" kern="1200" dirty="0"/>
            <a:t>The Indicator </a:t>
          </a:r>
          <a:r>
            <a:rPr lang="en-US" sz="1000" b="1" u="sng" kern="1200" dirty="0"/>
            <a:t>looks at whether there is widespread abuse of legal, political and social rights, including those of individuals, groups and institutions (e.g. harassment of the press, politicization of the judiciary, internal use of military for political ends, repression of political opponents)</a:t>
          </a:r>
          <a:r>
            <a:rPr lang="en-US" sz="1000" kern="1200" dirty="0"/>
            <a:t>. The Indicator also considers outbreaks of politically inspired (as opposed to criminal) violence perpetrated against civilians.</a:t>
          </a:r>
        </a:p>
      </dsp:txBody>
      <dsp:txXfrm rot="-5400000">
        <a:off x="3034739" y="3315707"/>
        <a:ext cx="5337301" cy="1068297"/>
      </dsp:txXfrm>
    </dsp:sp>
    <dsp:sp modelId="{63B4A3F4-B266-4B91-A58D-8D3194CF174C}">
      <dsp:nvSpPr>
        <dsp:cNvPr id="0" name=""/>
        <dsp:cNvSpPr/>
      </dsp:nvSpPr>
      <dsp:spPr>
        <a:xfrm>
          <a:off x="0" y="3109930"/>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P3 Human Rights &amp; Rule of Law</a:t>
          </a:r>
        </a:p>
      </dsp:txBody>
      <dsp:txXfrm>
        <a:off x="72240" y="3182170"/>
        <a:ext cx="2890259" cy="1335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4530529" y="-1636735"/>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pressures upon the state deriving from the population itself or the environment around it.</a:t>
          </a:r>
        </a:p>
        <a:p>
          <a:pPr marL="57150" lvl="1" indent="-57150" algn="l" defTabSz="355600">
            <a:lnSpc>
              <a:spcPct val="90000"/>
            </a:lnSpc>
            <a:spcBef>
              <a:spcPct val="0"/>
            </a:spcBef>
            <a:spcAft>
              <a:spcPct val="15000"/>
            </a:spcAft>
            <a:buChar char="•"/>
          </a:pPr>
          <a:r>
            <a:rPr lang="en-US" sz="800" kern="1200" dirty="0"/>
            <a:t>Indicator </a:t>
          </a:r>
          <a:r>
            <a:rPr lang="en-US" sz="800" b="1" kern="1200" dirty="0"/>
            <a:t>measures population pressures related to food supply, access to safe water, and other life-sustaining resources, or health, such as prevalence of disease and epidemics</a:t>
          </a:r>
          <a:r>
            <a:rPr lang="en-US" sz="800" kern="1200" dirty="0"/>
            <a:t>.</a:t>
          </a:r>
        </a:p>
        <a:p>
          <a:pPr marL="57150" lvl="1" indent="-57150" algn="l" defTabSz="355600">
            <a:lnSpc>
              <a:spcPct val="90000"/>
            </a:lnSpc>
            <a:spcBef>
              <a:spcPct val="0"/>
            </a:spcBef>
            <a:spcAft>
              <a:spcPct val="15000"/>
            </a:spcAft>
            <a:buChar char="•"/>
          </a:pPr>
          <a:r>
            <a:rPr lang="en-US" sz="800" kern="1200"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sp:txBody>
      <dsp:txXfrm rot="-5400000">
        <a:off x="2733304" y="222230"/>
        <a:ext cx="4797467" cy="1141276"/>
      </dsp:txXfrm>
    </dsp:sp>
    <dsp:sp modelId="{3D016036-C464-4383-B7C3-8F1F6595CD2A}">
      <dsp:nvSpPr>
        <dsp:cNvPr id="0" name=""/>
        <dsp:cNvSpPr/>
      </dsp:nvSpPr>
      <dsp:spPr>
        <a:xfrm>
          <a:off x="0" y="2395"/>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 Demographic Pressures</a:t>
          </a:r>
        </a:p>
      </dsp:txBody>
      <dsp:txXfrm>
        <a:off x="77175" y="79570"/>
        <a:ext cx="2578954" cy="1426595"/>
      </dsp:txXfrm>
    </dsp:sp>
    <dsp:sp modelId="{941835E6-972B-4B2D-B965-107694EA3906}">
      <dsp:nvSpPr>
        <dsp:cNvPr id="0" name=""/>
        <dsp:cNvSpPr/>
      </dsp:nvSpPr>
      <dsp:spPr>
        <a:xfrm rot="5400000">
          <a:off x="4530529" y="23257"/>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b="1" kern="1200" dirty="0"/>
            <a:t>measures the pressure upon states caused by the forced displacement of large communities as a result of social, political, environmental or other causes, measuring displacement within countries, as well as refugee flows into others</a:t>
          </a:r>
          <a:r>
            <a:rPr lang="en-US" sz="800" kern="1200" dirty="0"/>
            <a:t>. </a:t>
          </a:r>
        </a:p>
        <a:p>
          <a:pPr marL="57150" lvl="1" indent="-57150" algn="l" defTabSz="355600">
            <a:lnSpc>
              <a:spcPct val="90000"/>
            </a:lnSpc>
            <a:spcBef>
              <a:spcPct val="0"/>
            </a:spcBef>
            <a:spcAft>
              <a:spcPct val="15000"/>
            </a:spcAft>
            <a:buChar char="•"/>
          </a:pPr>
          <a:r>
            <a:rPr lang="en-US" sz="800" kern="1200" dirty="0"/>
            <a:t>measures </a:t>
          </a:r>
          <a:r>
            <a:rPr lang="en-US" sz="800" b="1" kern="1200" dirty="0"/>
            <a:t>refugees by country of Asylum, recognizing that population inflows can put additional pressure on public services, and can sometimes create broader humanitarian and security challenges for the receiving state</a:t>
          </a:r>
          <a:r>
            <a:rPr lang="en-US" sz="800" kern="1200" dirty="0"/>
            <a:t>, if that state does not have the absorption capacity and adequate resources</a:t>
          </a:r>
        </a:p>
      </dsp:txBody>
      <dsp:txXfrm rot="-5400000">
        <a:off x="2733304" y="1882222"/>
        <a:ext cx="4797467" cy="1141276"/>
      </dsp:txXfrm>
    </dsp:sp>
    <dsp:sp modelId="{644386E8-3686-4A28-AF1C-22746FDB20EE}">
      <dsp:nvSpPr>
        <dsp:cNvPr id="0" name=""/>
        <dsp:cNvSpPr/>
      </dsp:nvSpPr>
      <dsp:spPr>
        <a:xfrm>
          <a:off x="0" y="1662388"/>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 Refugees &amp; IDPs</a:t>
          </a:r>
        </a:p>
      </dsp:txBody>
      <dsp:txXfrm>
        <a:off x="77175" y="1739563"/>
        <a:ext cx="2578954" cy="1426595"/>
      </dsp:txXfrm>
    </dsp:sp>
    <dsp:sp modelId="{28C0B1AC-E1A8-47D7-8B6A-3B1AB1C779F8}">
      <dsp:nvSpPr>
        <dsp:cNvPr id="0" name=""/>
        <dsp:cNvSpPr/>
      </dsp:nvSpPr>
      <dsp:spPr>
        <a:xfrm rot="5400000">
          <a:off x="4530529" y="1683250"/>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considers the influence and impact of external actors in the functioning – particularly security and economic – of a state.</a:t>
          </a:r>
        </a:p>
        <a:p>
          <a:pPr marL="57150" lvl="1" indent="-57150" algn="l" defTabSz="355600">
            <a:lnSpc>
              <a:spcPct val="90000"/>
            </a:lnSpc>
            <a:spcBef>
              <a:spcPct val="0"/>
            </a:spcBef>
            <a:spcAft>
              <a:spcPct val="15000"/>
            </a:spcAft>
            <a:buChar char="•"/>
          </a:pPr>
          <a:r>
            <a:rPr lang="en-US" sz="800" b="1" kern="1200" dirty="0"/>
            <a:t>focuses on security aspects of engagement from external actors, both covert and overt, in the internal affairs of a state at risk by governments, armies, intelligence services, identity groups, or other entities </a:t>
          </a:r>
          <a:r>
            <a:rPr lang="en-US" sz="800" kern="1200" dirty="0"/>
            <a:t>that may affect the balance of power (or resolution of a conflict) within a state.</a:t>
          </a:r>
        </a:p>
        <a:p>
          <a:pPr marL="57150" lvl="1" indent="-57150" algn="l" defTabSz="355600">
            <a:lnSpc>
              <a:spcPct val="90000"/>
            </a:lnSpc>
            <a:spcBef>
              <a:spcPct val="0"/>
            </a:spcBef>
            <a:spcAft>
              <a:spcPct val="15000"/>
            </a:spcAft>
            <a:buChar char="•"/>
          </a:pPr>
          <a:r>
            <a:rPr lang="en-US" sz="800" b="1" kern="1200" dirty="0"/>
            <a:t>economic engagement by outside actors, including multilateral organizations, through large-scale loans, development projects, or foreign aid</a:t>
          </a:r>
          <a:r>
            <a:rPr lang="en-US" sz="800" kern="1200" dirty="0"/>
            <a:t>, such as ongoing budget support, control of finances, or management of the state’s economic policy, creating economic dependency</a:t>
          </a:r>
        </a:p>
      </dsp:txBody>
      <dsp:txXfrm rot="-5400000">
        <a:off x="2733304" y="3542215"/>
        <a:ext cx="4797467" cy="1141276"/>
      </dsp:txXfrm>
    </dsp:sp>
    <dsp:sp modelId="{63B4A3F4-B266-4B91-A58D-8D3194CF174C}">
      <dsp:nvSpPr>
        <dsp:cNvPr id="0" name=""/>
        <dsp:cNvSpPr/>
      </dsp:nvSpPr>
      <dsp:spPr>
        <a:xfrm>
          <a:off x="0" y="3322381"/>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X1 External Intervention</a:t>
          </a:r>
        </a:p>
      </dsp:txBody>
      <dsp:txXfrm>
        <a:off x="77175" y="3399556"/>
        <a:ext cx="2578954" cy="14265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90f7cd91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90f7cd91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9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389150" y="207819"/>
            <a:ext cx="8244300" cy="28401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Scractching the surface of social cohesion</a:t>
            </a:r>
            <a:br>
              <a:rPr lang="en" sz="2000" dirty="0"/>
            </a:br>
            <a:br>
              <a:rPr lang="en" sz="2000" dirty="0"/>
            </a:br>
            <a:br>
              <a:rPr lang="en" sz="2000" dirty="0"/>
            </a:br>
            <a:br>
              <a:rPr lang="en" sz="2000" dirty="0"/>
            </a:br>
            <a:r>
              <a:rPr lang="en" sz="2000" dirty="0"/>
              <a:t>Data Science  Final Project</a:t>
            </a:r>
            <a:endParaRPr sz="2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Tsedey Aragie</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filmstockinc@gmail.com</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Social/Political Polarization - brewing for years</a:t>
            </a:r>
            <a:endParaRPr dirty="0"/>
          </a:p>
        </p:txBody>
      </p:sp>
      <p:sp>
        <p:nvSpPr>
          <p:cNvPr id="126" name="Google Shape;12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COUNTRY DIVIDED</a:t>
            </a:r>
            <a:endParaRPr/>
          </a:p>
        </p:txBody>
      </p:sp>
      <p:sp>
        <p:nvSpPr>
          <p:cNvPr id="127" name="Google Shape;12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8"/>
          <p:cNvPicPr preferRelativeResize="0"/>
          <p:nvPr/>
        </p:nvPicPr>
        <p:blipFill>
          <a:blip r:embed="rId3">
            <a:alphaModFix/>
          </a:blip>
          <a:stretch>
            <a:fillRect/>
          </a:stretch>
        </p:blipFill>
        <p:spPr>
          <a:xfrm>
            <a:off x="311700" y="1574800"/>
            <a:ext cx="3924300" cy="25717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764700" y="1152475"/>
            <a:ext cx="3924299" cy="3504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247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Data Source</a:t>
            </a:r>
            <a:endParaRPr sz="3600" dirty="0"/>
          </a:p>
        </p:txBody>
      </p:sp>
      <p:sp>
        <p:nvSpPr>
          <p:cNvPr id="135" name="Google Shape;135;p29"/>
          <p:cNvSpPr txBox="1">
            <a:spLocks noGrp="1"/>
          </p:cNvSpPr>
          <p:nvPr>
            <p:ph type="body" idx="1"/>
          </p:nvPr>
        </p:nvSpPr>
        <p:spPr>
          <a:xfrm>
            <a:off x="311700" y="931396"/>
            <a:ext cx="8520600" cy="3987335"/>
          </a:xfrm>
          <a:prstGeom prst="rect">
            <a:avLst/>
          </a:prstGeom>
        </p:spPr>
        <p:txBody>
          <a:bodyPr spcFirstLastPara="1" wrap="square" lIns="91425" tIns="91425" rIns="91425" bIns="91425" anchor="t" anchorCtr="0">
            <a:noAutofit/>
          </a:bodyPr>
          <a:lstStyle/>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The owner of the data, Fund For Peace, an NGO has collected data on several countries and their data set spans from year 2006-2020 – they have covered a total of 15 years and will begin working on 2020 data to be published in the Spring of 2021. I wanted to understand how they collected their data. I needed more understanding about their primary data sources and their process. and I was able to reach Nate Haken, the Programs Director at Fund For Peace. He shared invaluable information that I wouldn’t have been able to obtain from just looking at the website. They have a unique set of data and I was excited to find this information that spans over a decade. Especially the content and factors that they analyzed were closely related to my topic of interest.</a:t>
            </a:r>
            <a:br>
              <a:rPr lang="en-US" sz="1600" dirty="0">
                <a:solidFill>
                  <a:srgbClr val="616161"/>
                </a:solidFill>
                <a:effectLst/>
                <a:latin typeface="Bell MT" panose="02020503060305020303" pitchFamily="18" charset="0"/>
              </a:rPr>
            </a:br>
            <a:endParaRPr lang="en-US" sz="1600" dirty="0">
              <a:latin typeface="Bell MT" panose="02020503060305020303" pitchFamily="18" charset="0"/>
            </a:endParaRPr>
          </a:p>
          <a:p>
            <a:pPr marL="0" marR="0" indent="0" rtl="0">
              <a:lnSpc>
                <a:spcPct val="115000"/>
              </a:lnSpc>
              <a:spcBef>
                <a:spcPts val="0"/>
              </a:spcBef>
              <a:spcAft>
                <a:spcPts val="0"/>
              </a:spcAft>
              <a:buNone/>
            </a:pPr>
            <a:r>
              <a:rPr lang="en-US" sz="1600" dirty="0">
                <a:solidFill>
                  <a:srgbClr val="616161"/>
                </a:solidFill>
                <a:effectLst/>
                <a:latin typeface="Bell MT" panose="02020503060305020303" pitchFamily="18" charset="0"/>
              </a:rPr>
              <a:t>In order to understand social cohesion you have to consider the opposite end of the spectrum, which is instability and polarization. Many of the indicators mentioned can be described as polarization metrics; cause &amp; effects of polarization in a society. A large part of the data is captured by analyzing media coverage</a:t>
            </a:r>
            <a:r>
              <a:rPr lang="en-US" sz="1000" dirty="0">
                <a:solidFill>
                  <a:srgbClr val="616161"/>
                </a:solidFill>
                <a:effectLst/>
                <a:latin typeface="Bell MT" panose="02020503060305020303" pitchFamily="18" charset="0"/>
              </a:rPr>
              <a:t>. </a:t>
            </a:r>
            <a:endParaRPr lang="en-US" sz="1000" dirty="0">
              <a:effectLst/>
              <a:latin typeface="Bell MT" panose="02020503060305020303" pitchFamily="18" charset="0"/>
            </a:endParaRPr>
          </a:p>
          <a:p>
            <a:pPr marL="0" marR="0" indent="0" rtl="0">
              <a:lnSpc>
                <a:spcPct val="115000"/>
              </a:lnSpc>
              <a:spcBef>
                <a:spcPts val="0"/>
              </a:spcBef>
              <a:spcAft>
                <a:spcPts val="0"/>
              </a:spcAft>
              <a:buNone/>
            </a:pPr>
            <a:br>
              <a:rPr lang="en-US" sz="1000" dirty="0">
                <a:solidFill>
                  <a:srgbClr val="616161"/>
                </a:solidFill>
                <a:effectLst/>
                <a:latin typeface="Bell MT" panose="02020503060305020303" pitchFamily="18" charset="0"/>
              </a:rPr>
            </a:br>
            <a:endParaRPr lang="en-US" sz="1000" dirty="0">
              <a:effectLst/>
              <a:latin typeface="Bell MT" panose="02020503060305020303" pitchFamily="18" charset="0"/>
            </a:endParaRPr>
          </a:p>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3628-19E8-4108-8404-C44F796F4044}"/>
              </a:ext>
            </a:extLst>
          </p:cNvPr>
          <p:cNvSpPr>
            <a:spLocks noGrp="1"/>
          </p:cNvSpPr>
          <p:nvPr>
            <p:ph type="title"/>
          </p:nvPr>
        </p:nvSpPr>
        <p:spPr>
          <a:xfrm>
            <a:off x="1219429" y="165350"/>
            <a:ext cx="2865339" cy="572700"/>
          </a:xfrm>
        </p:spPr>
        <p:txBody>
          <a:bodyPr/>
          <a:lstStyle/>
          <a:p>
            <a:r>
              <a:rPr lang="en-US" dirty="0"/>
              <a:t>Methodology</a:t>
            </a:r>
          </a:p>
        </p:txBody>
      </p:sp>
      <p:pic>
        <p:nvPicPr>
          <p:cNvPr id="4" name="Picture 3">
            <a:extLst>
              <a:ext uri="{FF2B5EF4-FFF2-40B4-BE49-F238E27FC236}">
                <a16:creationId xmlns:a16="http://schemas.microsoft.com/office/drawing/2014/main" id="{80A4D953-E272-45E9-87BA-7972C6A1F5E3}"/>
              </a:ext>
            </a:extLst>
          </p:cNvPr>
          <p:cNvPicPr>
            <a:picLocks noChangeAspect="1"/>
          </p:cNvPicPr>
          <p:nvPr/>
        </p:nvPicPr>
        <p:blipFill>
          <a:blip r:embed="rId2"/>
          <a:stretch>
            <a:fillRect/>
          </a:stretch>
        </p:blipFill>
        <p:spPr>
          <a:xfrm>
            <a:off x="5457145" y="451700"/>
            <a:ext cx="3505817" cy="3917564"/>
          </a:xfrm>
          <a:prstGeom prst="rect">
            <a:avLst/>
          </a:prstGeom>
        </p:spPr>
      </p:pic>
      <p:sp>
        <p:nvSpPr>
          <p:cNvPr id="5" name="TextBox 4">
            <a:extLst>
              <a:ext uri="{FF2B5EF4-FFF2-40B4-BE49-F238E27FC236}">
                <a16:creationId xmlns:a16="http://schemas.microsoft.com/office/drawing/2014/main" id="{D09ACF95-D05E-409C-97FC-A4674D3822D8}"/>
              </a:ext>
            </a:extLst>
          </p:cNvPr>
          <p:cNvSpPr txBox="1"/>
          <p:nvPr/>
        </p:nvSpPr>
        <p:spPr>
          <a:xfrm>
            <a:off x="398468" y="840981"/>
            <a:ext cx="4827628" cy="4007251"/>
          </a:xfrm>
          <a:prstGeom prst="rect">
            <a:avLst/>
          </a:prstGeom>
          <a:noFill/>
        </p:spPr>
        <p:txBody>
          <a:bodyPr wrap="square" rtlCol="0">
            <a:spAutoFit/>
          </a:bodyPr>
          <a:lstStyle/>
          <a:p>
            <a:pPr marL="0" marR="0" indent="0" rtl="0">
              <a:lnSpc>
                <a:spcPct val="115000"/>
              </a:lnSpc>
              <a:spcBef>
                <a:spcPts val="0"/>
              </a:spcBef>
              <a:spcAft>
                <a:spcPts val="0"/>
              </a:spcAft>
              <a:buNone/>
            </a:pPr>
            <a:r>
              <a:rPr lang="en-US" sz="1200" dirty="0">
                <a:solidFill>
                  <a:srgbClr val="616161"/>
                </a:solidFill>
                <a:effectLst/>
                <a:latin typeface="Bell MT" panose="02020503060305020303" pitchFamily="18" charset="0"/>
              </a:rPr>
              <a:t>They triangulated three different data streams to measure the 12 indicators using 1) primary data from the World Bank and UNHCR – United Nations High Commissions for Refugees, etc. 2) Content analysis of millions of online public documents using Boolean search strings to flag sharp changes from one country to the next, and 3) qualitative assessment. The approach taken is to scale and normalize </a:t>
            </a:r>
            <a:r>
              <a:rPr lang="en-US" sz="1200" dirty="0">
                <a:solidFill>
                  <a:srgbClr val="616161"/>
                </a:solidFill>
                <a:latin typeface="Bell MT" panose="02020503060305020303" pitchFamily="18" charset="0"/>
              </a:rPr>
              <a:t>the individual metrics and then integrate with </a:t>
            </a:r>
            <a:r>
              <a:rPr lang="en-US" sz="1200" dirty="0">
                <a:solidFill>
                  <a:srgbClr val="616161"/>
                </a:solidFill>
                <a:effectLst/>
                <a:latin typeface="Bell MT" panose="02020503060305020303" pitchFamily="18" charset="0"/>
              </a:rPr>
              <a:t>weighted averages. </a:t>
            </a:r>
          </a:p>
          <a:p>
            <a:pPr marL="0" marR="0" indent="0" rtl="0">
              <a:lnSpc>
                <a:spcPct val="115000"/>
              </a:lnSpc>
              <a:spcBef>
                <a:spcPts val="0"/>
              </a:spcBef>
              <a:spcAft>
                <a:spcPts val="0"/>
              </a:spcAft>
              <a:buNone/>
            </a:pPr>
            <a:endParaRPr lang="en-US" sz="1200" dirty="0">
              <a:solidFill>
                <a:srgbClr val="616161"/>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For the qualitative component, two separate teams of analysts independently conduct a qualitative analysis to assess, based on major events, whether the country indicator scores got better, worse, or stayed the same.  The qualitative analysis is done twice, by two different sets of analysts with a firewall between them, to reduce bias and fill gaps.</a:t>
            </a:r>
            <a:endParaRPr lang="en-US" sz="1200" dirty="0">
              <a:solidFill>
                <a:srgbClr val="222222"/>
              </a:solidFill>
              <a:latin typeface="Bell MT" panose="02020503060305020303" pitchFamily="18" charset="0"/>
            </a:endParaRPr>
          </a:p>
          <a:p>
            <a:pPr marL="0" marR="0" indent="0" algn="l">
              <a:spcBef>
                <a:spcPts val="0"/>
              </a:spcBef>
              <a:spcAft>
                <a:spcPts val="0"/>
              </a:spcAft>
              <a:buNone/>
            </a:pPr>
            <a:endParaRPr lang="en-US" sz="1200" b="0" i="0" dirty="0">
              <a:solidFill>
                <a:srgbClr val="222222"/>
              </a:solidFill>
              <a:effectLst/>
              <a:latin typeface="Bell MT" panose="02020503060305020303" pitchFamily="18" charset="0"/>
            </a:endParaRPr>
          </a:p>
          <a:p>
            <a:pPr marL="0" marR="0" indent="0" algn="l">
              <a:spcBef>
                <a:spcPts val="0"/>
              </a:spcBef>
              <a:spcAft>
                <a:spcPts val="0"/>
              </a:spcAft>
              <a:buNone/>
            </a:pPr>
            <a:r>
              <a:rPr lang="en-US" sz="1200" b="0" i="0" dirty="0">
                <a:solidFill>
                  <a:srgbClr val="616161"/>
                </a:solidFill>
                <a:effectLst/>
                <a:latin typeface="Bell MT" panose="02020503060305020303" pitchFamily="18" charset="0"/>
              </a:rPr>
              <a:t>Finally the three data streams are compared to see if they generate the same outcome, and triangulated to arrive at a reconciled score.</a:t>
            </a:r>
          </a:p>
          <a:p>
            <a:pPr marL="0" marR="0" indent="0" algn="l">
              <a:spcBef>
                <a:spcPts val="0"/>
              </a:spcBef>
              <a:spcAft>
                <a:spcPts val="0"/>
              </a:spcAft>
              <a:buNone/>
            </a:pPr>
            <a:endParaRPr lang="en-US" sz="1200" dirty="0">
              <a:solidFill>
                <a:srgbClr val="616161"/>
              </a:solidFill>
              <a:latin typeface="Bell MT" panose="02020503060305020303" pitchFamily="18" charset="0"/>
            </a:endParaRPr>
          </a:p>
          <a:p>
            <a:r>
              <a:rPr lang="en-US" sz="1200" dirty="0">
                <a:solidFill>
                  <a:srgbClr val="616161"/>
                </a:solidFill>
                <a:effectLst/>
                <a:latin typeface="Bell MT" panose="02020503060305020303" pitchFamily="18" charset="0"/>
              </a:rPr>
              <a:t>The methodology was pretty consistent for each year, beginning with 147 countries in 2006 and expanding to a total of 178 countries on their current list.</a:t>
            </a:r>
            <a:endParaRPr lang="en-US" sz="1200" dirty="0">
              <a:effectLst/>
              <a:latin typeface="Bell MT" panose="02020503060305020303" pitchFamily="18" charset="0"/>
            </a:endParaRPr>
          </a:p>
        </p:txBody>
      </p:sp>
    </p:spTree>
    <p:extLst>
      <p:ext uri="{BB962C8B-B14F-4D97-AF65-F5344CB8AC3E}">
        <p14:creationId xmlns:p14="http://schemas.microsoft.com/office/powerpoint/2010/main" val="167477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466910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t>The hypothesis</a:t>
            </a:r>
            <a:r>
              <a:rPr lang="en" sz="2000" b="1" dirty="0"/>
              <a:t> (or prediction)</a:t>
            </a:r>
            <a:endParaRPr sz="2000" b="1" dirty="0"/>
          </a:p>
          <a:p>
            <a:pPr marL="0" lvl="0" indent="0" algn="l" rtl="0">
              <a:spcBef>
                <a:spcPts val="0"/>
              </a:spcBef>
              <a:spcAft>
                <a:spcPts val="0"/>
              </a:spcAft>
              <a:buNone/>
            </a:pPr>
            <a:r>
              <a:rPr lang="en" sz="3200" dirty="0"/>
              <a:t>Stable nations have minimal grievances, and minimum human rights violations.</a:t>
            </a:r>
            <a:endParaRPr sz="3200" dirty="0"/>
          </a:p>
        </p:txBody>
      </p:sp>
      <p:sp>
        <p:nvSpPr>
          <p:cNvPr id="2" name="TextBox 1">
            <a:extLst>
              <a:ext uri="{FF2B5EF4-FFF2-40B4-BE49-F238E27FC236}">
                <a16:creationId xmlns:a16="http://schemas.microsoft.com/office/drawing/2014/main" id="{E1B3B8F4-0C32-48A8-9E18-DB7B808D41D4}"/>
              </a:ext>
            </a:extLst>
          </p:cNvPr>
          <p:cNvSpPr txBox="1"/>
          <p:nvPr/>
        </p:nvSpPr>
        <p:spPr>
          <a:xfrm>
            <a:off x="6100450" y="914400"/>
            <a:ext cx="2329384" cy="3046988"/>
          </a:xfrm>
          <a:prstGeom prst="rect">
            <a:avLst/>
          </a:prstGeom>
          <a:noFill/>
        </p:spPr>
        <p:txBody>
          <a:bodyPr wrap="square" rtlCol="0">
            <a:spAutoFit/>
          </a:bodyPr>
          <a:lstStyle/>
          <a:p>
            <a:r>
              <a:rPr lang="en-US" sz="2400" dirty="0"/>
              <a:t>Definition: </a:t>
            </a:r>
            <a:r>
              <a:rPr lang="en" sz="2400" dirty="0"/>
              <a:t>Social cohesion is the absence of polarization and divison. Also defined as ‘stable’ or ‘very stable’ nations.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265500" y="934497"/>
            <a:ext cx="4045200" cy="11808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My testing method</a:t>
            </a:r>
            <a:endParaRPr dirty="0"/>
          </a:p>
        </p:txBody>
      </p:sp>
      <p:sp>
        <p:nvSpPr>
          <p:cNvPr id="146" name="Google Shape;146;p31"/>
          <p:cNvSpPr txBox="1">
            <a:spLocks noGrp="1"/>
          </p:cNvSpPr>
          <p:nvPr>
            <p:ph type="subTitle" idx="1"/>
          </p:nvPr>
        </p:nvSpPr>
        <p:spPr>
          <a:xfrm>
            <a:off x="265500" y="2436942"/>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ML</a:t>
            </a:r>
          </a:p>
          <a:p>
            <a:pPr marL="0" lvl="0" indent="0" algn="ctr" rtl="0">
              <a:spcBef>
                <a:spcPts val="0"/>
              </a:spcBef>
              <a:spcAft>
                <a:spcPts val="0"/>
              </a:spcAft>
              <a:buNone/>
            </a:pPr>
            <a:r>
              <a:rPr lang="en" dirty="0"/>
              <a:t>Regression &amp;  </a:t>
            </a:r>
          </a:p>
          <a:p>
            <a:pPr marL="0" lvl="0" indent="0" algn="ctr" rtl="0">
              <a:spcBef>
                <a:spcPts val="0"/>
              </a:spcBef>
              <a:spcAft>
                <a:spcPts val="0"/>
              </a:spcAft>
              <a:buNone/>
            </a:pPr>
            <a:r>
              <a:rPr lang="en" dirty="0"/>
              <a:t>Linear Regression</a:t>
            </a:r>
            <a:endParaRPr dirty="0"/>
          </a:p>
        </p:txBody>
      </p:sp>
      <p:sp>
        <p:nvSpPr>
          <p:cNvPr id="147" name="Google Shape;147;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methods and databases were used for my analysis?</a:t>
            </a:r>
            <a:endParaRPr dirty="0"/>
          </a:p>
          <a:p>
            <a:pPr marL="457200" lvl="0" indent="-342900" algn="l" rtl="0">
              <a:spcBef>
                <a:spcPts val="1600"/>
              </a:spcBef>
              <a:spcAft>
                <a:spcPts val="0"/>
              </a:spcAft>
              <a:buSzPts val="1800"/>
              <a:buChar char="●"/>
            </a:pPr>
            <a:r>
              <a:rPr lang="en" dirty="0"/>
              <a:t>Machine Learning, Supervised, Regression</a:t>
            </a:r>
            <a:endParaRPr dirty="0"/>
          </a:p>
          <a:p>
            <a:pPr lvl="1" indent="-342900">
              <a:buSzPts val="1800"/>
              <a:buChar char="●"/>
            </a:pPr>
            <a:r>
              <a:rPr lang="en-US" dirty="0" err="1"/>
              <a:t>Keras</a:t>
            </a:r>
            <a:r>
              <a:rPr lang="en-US" dirty="0"/>
              <a:t> sequential, </a:t>
            </a:r>
            <a:r>
              <a:rPr lang="en-US" dirty="0" err="1"/>
              <a:t>nn</a:t>
            </a:r>
            <a:r>
              <a:rPr lang="en-US" dirty="0"/>
              <a:t>-model, deep-model, and linear regression.</a:t>
            </a:r>
          </a:p>
          <a:p>
            <a:pPr lvl="1" indent="-342900">
              <a:buSzPts val="1800"/>
              <a:buChar char="●"/>
            </a:pPr>
            <a:r>
              <a:rPr lang="en-US" dirty="0"/>
              <a:t>P-value – testing the null hypothesis</a:t>
            </a:r>
            <a:endParaRPr dirty="0"/>
          </a:p>
          <a:p>
            <a:pPr marL="457200" lvl="0" indent="-342900" algn="l" rtl="0">
              <a:spcBef>
                <a:spcPts val="1600"/>
              </a:spcBef>
              <a:spcAft>
                <a:spcPts val="1600"/>
              </a:spcAft>
              <a:buSzPts val="1800"/>
              <a:buChar char="●"/>
            </a:pPr>
            <a:r>
              <a:rPr lang="en" sz="1400" dirty="0"/>
              <a:t>Databases: Pandas, Numpy, Tensorflow, Sklearn (preprocessing, model_slection, metrics, linear model, and matplotlib.</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E1CD-7B90-4B76-B38B-6DFA7D402BF6}"/>
              </a:ext>
            </a:extLst>
          </p:cNvPr>
          <p:cNvSpPr>
            <a:spLocks noGrp="1"/>
          </p:cNvSpPr>
          <p:nvPr>
            <p:ph type="title"/>
          </p:nvPr>
        </p:nvSpPr>
        <p:spPr>
          <a:xfrm>
            <a:off x="265500" y="464961"/>
            <a:ext cx="4045200" cy="1509600"/>
          </a:xfrm>
        </p:spPr>
        <p:txBody>
          <a:bodyPr/>
          <a:lstStyle/>
          <a:p>
            <a:r>
              <a:rPr lang="en-US" dirty="0" err="1"/>
              <a:t>Keras</a:t>
            </a:r>
            <a:endParaRPr lang="en-US" dirty="0"/>
          </a:p>
        </p:txBody>
      </p:sp>
      <p:sp>
        <p:nvSpPr>
          <p:cNvPr id="3" name="Subtitle 2">
            <a:extLst>
              <a:ext uri="{FF2B5EF4-FFF2-40B4-BE49-F238E27FC236}">
                <a16:creationId xmlns:a16="http://schemas.microsoft.com/office/drawing/2014/main" id="{81952EAC-A102-4988-ABEA-7936CCF6BA28}"/>
              </a:ext>
            </a:extLst>
          </p:cNvPr>
          <p:cNvSpPr>
            <a:spLocks noGrp="1"/>
          </p:cNvSpPr>
          <p:nvPr>
            <p:ph type="subTitle" idx="1"/>
          </p:nvPr>
        </p:nvSpPr>
        <p:spPr>
          <a:xfrm>
            <a:off x="265500" y="2022359"/>
            <a:ext cx="4045200" cy="2092142"/>
          </a:xfrm>
        </p:spPr>
        <p:txBody>
          <a:bodyPr/>
          <a:lstStyle/>
          <a:p>
            <a:r>
              <a:rPr lang="en-US" dirty="0"/>
              <a:t>I created the sequential model and added layers to </a:t>
            </a:r>
            <a:r>
              <a:rPr lang="en-US" dirty="0" err="1"/>
              <a:t>nn</a:t>
            </a:r>
            <a:r>
              <a:rPr lang="en-US" dirty="0"/>
              <a:t>-model and deep-model. The </a:t>
            </a:r>
            <a:r>
              <a:rPr lang="en-US" dirty="0" err="1"/>
              <a:t>nn</a:t>
            </a:r>
            <a:r>
              <a:rPr lang="en-US" dirty="0"/>
              <a:t>-model has two hidden layers, and the deep-model has four hidden layers.</a:t>
            </a:r>
          </a:p>
        </p:txBody>
      </p:sp>
      <p:sp>
        <p:nvSpPr>
          <p:cNvPr id="4" name="Text Placeholder 3">
            <a:extLst>
              <a:ext uri="{FF2B5EF4-FFF2-40B4-BE49-F238E27FC236}">
                <a16:creationId xmlns:a16="http://schemas.microsoft.com/office/drawing/2014/main" id="{5A6A4F52-071C-4DA5-A816-7C021042B4EA}"/>
              </a:ext>
            </a:extLst>
          </p:cNvPr>
          <p:cNvSpPr>
            <a:spLocks noGrp="1"/>
          </p:cNvSpPr>
          <p:nvPr>
            <p:ph type="body" idx="2"/>
          </p:nvPr>
        </p:nvSpPr>
        <p:spPr/>
        <p:txBody>
          <a:bodyPr/>
          <a:lstStyle/>
          <a:p>
            <a:r>
              <a:rPr lang="en-US" dirty="0"/>
              <a:t>Results for target metric Fractionalized Elites</a:t>
            </a:r>
          </a:p>
          <a:p>
            <a:pPr lvl="1"/>
            <a:r>
              <a:rPr lang="en-US" dirty="0" err="1"/>
              <a:t>Nn</a:t>
            </a:r>
            <a:r>
              <a:rPr lang="en-US" dirty="0"/>
              <a:t> model: R² value for </a:t>
            </a:r>
            <a:r>
              <a:rPr lang="en-US" dirty="0" err="1"/>
              <a:t>y_train</a:t>
            </a:r>
            <a:r>
              <a:rPr lang="en-US" dirty="0"/>
              <a:t> = .76 and </a:t>
            </a:r>
            <a:r>
              <a:rPr lang="en-US" dirty="0" err="1"/>
              <a:t>y_test</a:t>
            </a:r>
            <a:r>
              <a:rPr lang="en-US" dirty="0"/>
              <a:t> = .66</a:t>
            </a:r>
          </a:p>
          <a:p>
            <a:pPr lvl="1"/>
            <a:r>
              <a:rPr lang="en-US" dirty="0"/>
              <a:t>Deep model: R² value for </a:t>
            </a:r>
            <a:r>
              <a:rPr lang="en-US" dirty="0" err="1"/>
              <a:t>y_train</a:t>
            </a:r>
            <a:r>
              <a:rPr lang="en-US" dirty="0"/>
              <a:t> = .80 and </a:t>
            </a:r>
            <a:r>
              <a:rPr lang="en-US" dirty="0" err="1"/>
              <a:t>y_test</a:t>
            </a:r>
            <a:r>
              <a:rPr lang="en-US" dirty="0"/>
              <a:t> .70</a:t>
            </a:r>
          </a:p>
          <a:p>
            <a:r>
              <a:rPr lang="en-US" dirty="0"/>
              <a:t>The results were slightly varied due to the nature of the algorithm but the accuracy scores are around 82% across different indicators. </a:t>
            </a:r>
          </a:p>
        </p:txBody>
      </p:sp>
    </p:spTree>
    <p:extLst>
      <p:ext uri="{BB962C8B-B14F-4D97-AF65-F5344CB8AC3E}">
        <p14:creationId xmlns:p14="http://schemas.microsoft.com/office/powerpoint/2010/main" val="3061685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FA47-23B2-4FF8-8766-04456C9EAB5E}"/>
              </a:ext>
            </a:extLst>
          </p:cNvPr>
          <p:cNvSpPr>
            <a:spLocks noGrp="1"/>
          </p:cNvSpPr>
          <p:nvPr>
            <p:ph type="title"/>
          </p:nvPr>
        </p:nvSpPr>
        <p:spPr>
          <a:xfrm>
            <a:off x="265500" y="371519"/>
            <a:ext cx="4045200" cy="1509600"/>
          </a:xfrm>
        </p:spPr>
        <p:txBody>
          <a:bodyPr/>
          <a:lstStyle/>
          <a:p>
            <a:r>
              <a:rPr lang="en-US" dirty="0"/>
              <a:t>P-Value results</a:t>
            </a:r>
          </a:p>
        </p:txBody>
      </p:sp>
      <p:sp>
        <p:nvSpPr>
          <p:cNvPr id="3" name="Subtitle 2">
            <a:extLst>
              <a:ext uri="{FF2B5EF4-FFF2-40B4-BE49-F238E27FC236}">
                <a16:creationId xmlns:a16="http://schemas.microsoft.com/office/drawing/2014/main" id="{86A1F052-E228-4574-89B8-7DED33834E44}"/>
              </a:ext>
            </a:extLst>
          </p:cNvPr>
          <p:cNvSpPr>
            <a:spLocks noGrp="1"/>
          </p:cNvSpPr>
          <p:nvPr>
            <p:ph type="subTitle" idx="1"/>
          </p:nvPr>
        </p:nvSpPr>
        <p:spPr>
          <a:xfrm>
            <a:off x="265500" y="1916881"/>
            <a:ext cx="4045200" cy="2281349"/>
          </a:xfrm>
        </p:spPr>
        <p:txBody>
          <a:bodyPr/>
          <a:lstStyle/>
          <a:p>
            <a:r>
              <a:rPr lang="en-US" dirty="0"/>
              <a:t>Similar outcomes for both train and test. The indicators that were most corelated to Fractionalized elites were: P1: State Legitimacy and </a:t>
            </a:r>
          </a:p>
          <a:p>
            <a:r>
              <a:rPr lang="en-US" dirty="0"/>
              <a:t>C3: Group Grievance and </a:t>
            </a:r>
          </a:p>
          <a:p>
            <a:r>
              <a:rPr lang="en-US" dirty="0"/>
              <a:t>X1: External Intervention</a:t>
            </a:r>
          </a:p>
        </p:txBody>
      </p:sp>
      <p:sp>
        <p:nvSpPr>
          <p:cNvPr id="4" name="Text Placeholder 3">
            <a:extLst>
              <a:ext uri="{FF2B5EF4-FFF2-40B4-BE49-F238E27FC236}">
                <a16:creationId xmlns:a16="http://schemas.microsoft.com/office/drawing/2014/main" id="{CD92344F-813B-42F6-81A2-5094715F072D}"/>
              </a:ext>
            </a:extLst>
          </p:cNvPr>
          <p:cNvSpPr>
            <a:spLocks noGrp="1"/>
          </p:cNvSpPr>
          <p:nvPr>
            <p:ph type="body" idx="2"/>
          </p:nvPr>
        </p:nvSpPr>
        <p:spPr/>
        <p:txBody>
          <a:bodyPr/>
          <a:lstStyle/>
          <a:p>
            <a:endParaRPr lang="en-US" dirty="0"/>
          </a:p>
        </p:txBody>
      </p:sp>
      <p:pic>
        <p:nvPicPr>
          <p:cNvPr id="7" name="Picture 6">
            <a:extLst>
              <a:ext uri="{FF2B5EF4-FFF2-40B4-BE49-F238E27FC236}">
                <a16:creationId xmlns:a16="http://schemas.microsoft.com/office/drawing/2014/main" id="{16CE56C8-E3F6-44DD-A30E-11268CC37A65}"/>
              </a:ext>
            </a:extLst>
          </p:cNvPr>
          <p:cNvPicPr>
            <a:picLocks noChangeAspect="1"/>
          </p:cNvPicPr>
          <p:nvPr/>
        </p:nvPicPr>
        <p:blipFill>
          <a:blip r:embed="rId2"/>
          <a:stretch>
            <a:fillRect/>
          </a:stretch>
        </p:blipFill>
        <p:spPr>
          <a:xfrm>
            <a:off x="4939500" y="1528388"/>
            <a:ext cx="3837000" cy="2374074"/>
          </a:xfrm>
          <a:prstGeom prst="rect">
            <a:avLst/>
          </a:prstGeom>
        </p:spPr>
      </p:pic>
    </p:spTree>
    <p:extLst>
      <p:ext uri="{BB962C8B-B14F-4D97-AF65-F5344CB8AC3E}">
        <p14:creationId xmlns:p14="http://schemas.microsoft.com/office/powerpoint/2010/main" val="175308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C020-515A-4A07-A7A7-15C0CEBC027F}"/>
              </a:ext>
            </a:extLst>
          </p:cNvPr>
          <p:cNvSpPr>
            <a:spLocks noGrp="1"/>
          </p:cNvSpPr>
          <p:nvPr>
            <p:ph type="title"/>
          </p:nvPr>
        </p:nvSpPr>
        <p:spPr>
          <a:xfrm>
            <a:off x="265500" y="404891"/>
            <a:ext cx="4045200" cy="1509600"/>
          </a:xfrm>
        </p:spPr>
        <p:txBody>
          <a:bodyPr/>
          <a:lstStyle/>
          <a:p>
            <a:r>
              <a:rPr lang="en-US" dirty="0"/>
              <a:t>Data Pre Processing</a:t>
            </a:r>
          </a:p>
        </p:txBody>
      </p:sp>
      <p:sp>
        <p:nvSpPr>
          <p:cNvPr id="4" name="Text Placeholder 3">
            <a:extLst>
              <a:ext uri="{FF2B5EF4-FFF2-40B4-BE49-F238E27FC236}">
                <a16:creationId xmlns:a16="http://schemas.microsoft.com/office/drawing/2014/main" id="{578A53C2-11D4-40D0-9F21-2B4E4A4DF386}"/>
              </a:ext>
            </a:extLst>
          </p:cNvPr>
          <p:cNvSpPr>
            <a:spLocks noGrp="1"/>
          </p:cNvSpPr>
          <p:nvPr>
            <p:ph type="body" idx="2"/>
          </p:nvPr>
        </p:nvSpPr>
        <p:spPr/>
        <p:txBody>
          <a:bodyPr/>
          <a:lstStyle/>
          <a:p>
            <a:r>
              <a:rPr lang="en-US" dirty="0"/>
              <a:t>Cleaned and organized the data before running through the model. </a:t>
            </a:r>
          </a:p>
          <a:p>
            <a:pPr lvl="1"/>
            <a:r>
              <a:rPr lang="en-US" dirty="0"/>
              <a:t>Merged the years 2006-2020 onto one sheet</a:t>
            </a:r>
          </a:p>
          <a:p>
            <a:pPr lvl="1"/>
            <a:r>
              <a:rPr lang="en-US" dirty="0"/>
              <a:t>Removed columns: Country, Year, Total, and Rank.</a:t>
            </a:r>
          </a:p>
          <a:p>
            <a:pPr lvl="1"/>
            <a:r>
              <a:rPr lang="en-US" dirty="0"/>
              <a:t>X variable = Indicator (</a:t>
            </a:r>
            <a:r>
              <a:rPr lang="en-US"/>
              <a:t>target metric)</a:t>
            </a:r>
            <a:endParaRPr lang="en-US" dirty="0"/>
          </a:p>
          <a:p>
            <a:pPr lvl="1"/>
            <a:endParaRPr lang="en-US" dirty="0"/>
          </a:p>
        </p:txBody>
      </p:sp>
      <p:pic>
        <p:nvPicPr>
          <p:cNvPr id="6" name="Picture 5">
            <a:extLst>
              <a:ext uri="{FF2B5EF4-FFF2-40B4-BE49-F238E27FC236}">
                <a16:creationId xmlns:a16="http://schemas.microsoft.com/office/drawing/2014/main" id="{FC9D2FB9-C5F3-40F3-9330-C715E35AC39B}"/>
              </a:ext>
            </a:extLst>
          </p:cNvPr>
          <p:cNvPicPr>
            <a:picLocks noChangeAspect="1"/>
          </p:cNvPicPr>
          <p:nvPr/>
        </p:nvPicPr>
        <p:blipFill>
          <a:blip r:embed="rId2"/>
          <a:stretch>
            <a:fillRect/>
          </a:stretch>
        </p:blipFill>
        <p:spPr>
          <a:xfrm>
            <a:off x="265500" y="2009694"/>
            <a:ext cx="4092918" cy="2328700"/>
          </a:xfrm>
          <a:prstGeom prst="rect">
            <a:avLst/>
          </a:prstGeom>
        </p:spPr>
      </p:pic>
    </p:spTree>
    <p:extLst>
      <p:ext uri="{BB962C8B-B14F-4D97-AF65-F5344CB8AC3E}">
        <p14:creationId xmlns:p14="http://schemas.microsoft.com/office/powerpoint/2010/main" val="373838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2792058" cy="11126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3">
                    <a:lumMod val="75000"/>
                  </a:schemeClr>
                </a:solidFill>
              </a:rPr>
              <a:t>A comparative view</a:t>
            </a:r>
            <a:endParaRPr sz="2400" dirty="0">
              <a:solidFill>
                <a:schemeClr val="accent3">
                  <a:lumMod val="75000"/>
                </a:schemeClr>
              </a:solidFill>
            </a:endParaRPr>
          </a:p>
        </p:txBody>
      </p:sp>
      <p:sp>
        <p:nvSpPr>
          <p:cNvPr id="153" name="Google Shape;153;p32"/>
          <p:cNvSpPr txBox="1">
            <a:spLocks noGrp="1"/>
          </p:cNvSpPr>
          <p:nvPr>
            <p:ph type="subTitle" idx="1"/>
          </p:nvPr>
        </p:nvSpPr>
        <p:spPr>
          <a:xfrm>
            <a:off x="111925" y="2058844"/>
            <a:ext cx="4045200" cy="2079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is that wealthy nations are socially cohesive. The nations with very low values of decline are also experiencing heightened levels of fragmentation.</a:t>
            </a:r>
            <a:endParaRPr dirty="0"/>
          </a:p>
        </p:txBody>
      </p:sp>
      <p:sp>
        <p:nvSpPr>
          <p:cNvPr id="154" name="Google Shape;154;p32"/>
          <p:cNvSpPr txBox="1"/>
          <p:nvPr/>
        </p:nvSpPr>
        <p:spPr>
          <a:xfrm>
            <a:off x="220257" y="4670300"/>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pic>
        <p:nvPicPr>
          <p:cNvPr id="3" name="Picture 2">
            <a:extLst>
              <a:ext uri="{FF2B5EF4-FFF2-40B4-BE49-F238E27FC236}">
                <a16:creationId xmlns:a16="http://schemas.microsoft.com/office/drawing/2014/main" id="{266C9FBE-0BDF-4897-82BC-83064E8073F8}"/>
              </a:ext>
            </a:extLst>
          </p:cNvPr>
          <p:cNvPicPr>
            <a:picLocks noChangeAspect="1"/>
          </p:cNvPicPr>
          <p:nvPr/>
        </p:nvPicPr>
        <p:blipFill>
          <a:blip r:embed="rId3"/>
          <a:stretch>
            <a:fillRect/>
          </a:stretch>
        </p:blipFill>
        <p:spPr>
          <a:xfrm>
            <a:off x="4592490" y="54088"/>
            <a:ext cx="4531020" cy="2571749"/>
          </a:xfrm>
          <a:prstGeom prst="rect">
            <a:avLst/>
          </a:prstGeom>
        </p:spPr>
      </p:pic>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39" name="Picture 38">
            <a:extLst>
              <a:ext uri="{FF2B5EF4-FFF2-40B4-BE49-F238E27FC236}">
                <a16:creationId xmlns:a16="http://schemas.microsoft.com/office/drawing/2014/main" id="{2EF87E49-4402-4625-AA4F-367632FADAB9}"/>
              </a:ext>
            </a:extLst>
          </p:cNvPr>
          <p:cNvPicPr>
            <a:picLocks noChangeAspect="1"/>
          </p:cNvPicPr>
          <p:nvPr/>
        </p:nvPicPr>
        <p:blipFill>
          <a:blip r:embed="rId4"/>
          <a:stretch>
            <a:fillRect/>
          </a:stretch>
        </p:blipFill>
        <p:spPr>
          <a:xfrm>
            <a:off x="4596346" y="2573941"/>
            <a:ext cx="4527164" cy="25695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3359678" cy="1112643"/>
          </a:xfrm>
          <a:prstGeom prst="rect">
            <a:avLst/>
          </a:prstGeom>
        </p:spPr>
        <p:txBody>
          <a:bodyPr spcFirstLastPara="1" wrap="square" lIns="91425" tIns="91425" rIns="91425" bIns="91425" anchor="b" anchorCtr="0">
            <a:noAutofit/>
          </a:bodyPr>
          <a:lstStyle/>
          <a:p>
            <a:pPr lvl="0"/>
            <a:r>
              <a:rPr lang="en-US" sz="2400" dirty="0"/>
              <a:t>A comparative view</a:t>
            </a:r>
            <a:endParaRPr sz="2400" dirty="0"/>
          </a:p>
        </p:txBody>
      </p:sp>
      <p:sp>
        <p:nvSpPr>
          <p:cNvPr id="153" name="Google Shape;153;p32"/>
          <p:cNvSpPr txBox="1">
            <a:spLocks noGrp="1"/>
          </p:cNvSpPr>
          <p:nvPr>
            <p:ph type="subTitle" idx="1"/>
          </p:nvPr>
        </p:nvSpPr>
        <p:spPr>
          <a:xfrm>
            <a:off x="265500" y="1777814"/>
            <a:ext cx="4045200" cy="167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C3: grievances are correlated to a populations sense of perceived freedom and P3: Human Rights &amp; rule of law</a:t>
            </a:r>
            <a:endParaRPr dirty="0"/>
          </a:p>
        </p:txBody>
      </p:sp>
      <p:sp>
        <p:nvSpPr>
          <p:cNvPr id="154" name="Google Shape;154;p32"/>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27B994E0-5BC3-40FA-8B3F-C3C34813577F}"/>
              </a:ext>
            </a:extLst>
          </p:cNvPr>
          <p:cNvPicPr>
            <a:picLocks noChangeAspect="1"/>
          </p:cNvPicPr>
          <p:nvPr/>
        </p:nvPicPr>
        <p:blipFill>
          <a:blip r:embed="rId3"/>
          <a:stretch>
            <a:fillRect/>
          </a:stretch>
        </p:blipFill>
        <p:spPr>
          <a:xfrm>
            <a:off x="4592489" y="0"/>
            <a:ext cx="4531022" cy="2571750"/>
          </a:xfrm>
          <a:prstGeom prst="rect">
            <a:avLst/>
          </a:prstGeom>
        </p:spPr>
      </p:pic>
      <p:pic>
        <p:nvPicPr>
          <p:cNvPr id="6" name="Picture 5">
            <a:extLst>
              <a:ext uri="{FF2B5EF4-FFF2-40B4-BE49-F238E27FC236}">
                <a16:creationId xmlns:a16="http://schemas.microsoft.com/office/drawing/2014/main" id="{C5B2CC76-0226-4A0D-A33C-95D7E0710F84}"/>
              </a:ext>
            </a:extLst>
          </p:cNvPr>
          <p:cNvPicPr>
            <a:picLocks noChangeAspect="1"/>
          </p:cNvPicPr>
          <p:nvPr/>
        </p:nvPicPr>
        <p:blipFill>
          <a:blip r:embed="rId4"/>
          <a:stretch>
            <a:fillRect/>
          </a:stretch>
        </p:blipFill>
        <p:spPr>
          <a:xfrm>
            <a:off x="4592489" y="2571750"/>
            <a:ext cx="4531022" cy="2571750"/>
          </a:xfrm>
          <a:prstGeom prst="rect">
            <a:avLst/>
          </a:prstGeom>
        </p:spPr>
      </p:pic>
    </p:spTree>
    <p:extLst>
      <p:ext uri="{BB962C8B-B14F-4D97-AF65-F5344CB8AC3E}">
        <p14:creationId xmlns:p14="http://schemas.microsoft.com/office/powerpoint/2010/main" val="216017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82425"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 or challenge</a:t>
            </a:r>
            <a:endParaRPr/>
          </a:p>
        </p:txBody>
      </p:sp>
      <p:sp>
        <p:nvSpPr>
          <p:cNvPr id="114" name="Google Shape;114;p26"/>
          <p:cNvSpPr txBox="1">
            <a:spLocks noGrp="1"/>
          </p:cNvSpPr>
          <p:nvPr>
            <p:ph type="body" idx="2"/>
          </p:nvPr>
        </p:nvSpPr>
        <p:spPr>
          <a:xfrm>
            <a:off x="4944852" y="114004"/>
            <a:ext cx="3837000" cy="47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What makes a cohesive nation? </a:t>
            </a:r>
            <a:endParaRPr sz="2400" dirty="0"/>
          </a:p>
          <a:p>
            <a:pPr marL="0" lvl="0" indent="0" algn="l" rtl="0">
              <a:spcBef>
                <a:spcPts val="1600"/>
              </a:spcBef>
              <a:spcAft>
                <a:spcPts val="1600"/>
              </a:spcAft>
              <a:buNone/>
            </a:pPr>
            <a:r>
              <a:rPr lang="en" sz="2000" dirty="0"/>
              <a:t>How is social cohesion measured?  In my dataset there are 12 indicators and each of them have an assigned value for each of the 178 countries. The nations are ranked with #1 being the least cohesive least stable country, and 178 as the most stable most cohesive country. </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4FE1-2AC9-4361-9E3B-7CEFC6D3C7AE}"/>
              </a:ext>
            </a:extLst>
          </p:cNvPr>
          <p:cNvSpPr>
            <a:spLocks noGrp="1"/>
          </p:cNvSpPr>
          <p:nvPr>
            <p:ph type="title"/>
          </p:nvPr>
        </p:nvSpPr>
        <p:spPr>
          <a:xfrm>
            <a:off x="265500" y="484984"/>
            <a:ext cx="4045200" cy="1509600"/>
          </a:xfrm>
        </p:spPr>
        <p:txBody>
          <a:bodyPr/>
          <a:lstStyle/>
          <a:p>
            <a:r>
              <a:rPr lang="en-US" dirty="0"/>
              <a:t>Tableau</a:t>
            </a:r>
          </a:p>
        </p:txBody>
      </p:sp>
      <p:sp>
        <p:nvSpPr>
          <p:cNvPr id="3" name="Subtitle 2">
            <a:extLst>
              <a:ext uri="{FF2B5EF4-FFF2-40B4-BE49-F238E27FC236}">
                <a16:creationId xmlns:a16="http://schemas.microsoft.com/office/drawing/2014/main" id="{2DF61950-3B9E-4975-96F6-E8FC4B717690}"/>
              </a:ext>
            </a:extLst>
          </p:cNvPr>
          <p:cNvSpPr>
            <a:spLocks noGrp="1"/>
          </p:cNvSpPr>
          <p:nvPr>
            <p:ph type="subTitle" idx="1"/>
          </p:nvPr>
        </p:nvSpPr>
        <p:spPr>
          <a:xfrm>
            <a:off x="265500" y="1994584"/>
            <a:ext cx="4045200" cy="1345500"/>
          </a:xfrm>
        </p:spPr>
        <p:txBody>
          <a:bodyPr/>
          <a:lstStyle/>
          <a:p>
            <a:r>
              <a:rPr lang="en-US" dirty="0"/>
              <a:t>Dashboard</a:t>
            </a:r>
          </a:p>
          <a:p>
            <a:endParaRPr lang="en-US" dirty="0"/>
          </a:p>
        </p:txBody>
      </p:sp>
      <p:sp>
        <p:nvSpPr>
          <p:cNvPr id="4" name="Text Placeholder 3">
            <a:extLst>
              <a:ext uri="{FF2B5EF4-FFF2-40B4-BE49-F238E27FC236}">
                <a16:creationId xmlns:a16="http://schemas.microsoft.com/office/drawing/2014/main" id="{58EB01BC-5C38-4BD9-B0AA-9917E29F6DDE}"/>
              </a:ext>
            </a:extLst>
          </p:cNvPr>
          <p:cNvSpPr>
            <a:spLocks noGrp="1"/>
          </p:cNvSpPr>
          <p:nvPr>
            <p:ph type="body" idx="2"/>
          </p:nvPr>
        </p:nvSpPr>
        <p:spPr/>
        <p:txBody>
          <a:bodyPr/>
          <a:lstStyle/>
          <a:p>
            <a:r>
              <a:rPr lang="en-US" dirty="0"/>
              <a:t>https://public.tableau.com/profile/tsedey.aragie#!/vizhome/DataViz_fragilestateindex/C-indicators?publish=yes</a:t>
            </a:r>
          </a:p>
        </p:txBody>
      </p:sp>
      <p:graphicFrame>
        <p:nvGraphicFramePr>
          <p:cNvPr id="6" name="Object 5">
            <a:extLst>
              <a:ext uri="{FF2B5EF4-FFF2-40B4-BE49-F238E27FC236}">
                <a16:creationId xmlns:a16="http://schemas.microsoft.com/office/drawing/2014/main" id="{819B09BE-5AF1-4FC9-A09C-F13FE7153EB2}"/>
              </a:ext>
            </a:extLst>
          </p:cNvPr>
          <p:cNvGraphicFramePr>
            <a:graphicFrameLocks noChangeAspect="1"/>
          </p:cNvGraphicFramePr>
          <p:nvPr>
            <p:extLst>
              <p:ext uri="{D42A27DB-BD31-4B8C-83A1-F6EECF244321}">
                <p14:modId xmlns:p14="http://schemas.microsoft.com/office/powerpoint/2010/main" val="1589004506"/>
              </p:ext>
            </p:extLst>
          </p:nvPr>
        </p:nvGraphicFramePr>
        <p:xfrm>
          <a:off x="367500" y="2667334"/>
          <a:ext cx="4083050" cy="515937"/>
        </p:xfrm>
        <a:graphic>
          <a:graphicData uri="http://schemas.openxmlformats.org/presentationml/2006/ole">
            <mc:AlternateContent xmlns:mc="http://schemas.openxmlformats.org/markup-compatibility/2006">
              <mc:Choice xmlns:v="urn:schemas-microsoft-com:vml" Requires="v">
                <p:oleObj name="Packager Shell Object" showAsIcon="1" r:id="rId2" imgW="4083120" imgH="516600" progId="Package">
                  <p:embed/>
                </p:oleObj>
              </mc:Choice>
              <mc:Fallback>
                <p:oleObj name="Packager Shell Object" showAsIcon="1" r:id="rId2" imgW="4083120" imgH="516600" progId="Package">
                  <p:embed/>
                  <p:pic>
                    <p:nvPicPr>
                      <p:cNvPr id="0" name=""/>
                      <p:cNvPicPr/>
                      <p:nvPr/>
                    </p:nvPicPr>
                    <p:blipFill>
                      <a:blip r:embed="rId3"/>
                      <a:stretch>
                        <a:fillRect/>
                      </a:stretch>
                    </p:blipFill>
                    <p:spPr>
                      <a:xfrm>
                        <a:off x="367500" y="2667334"/>
                        <a:ext cx="4083050" cy="515937"/>
                      </a:xfrm>
                      <a:prstGeom prst="rect">
                        <a:avLst/>
                      </a:prstGeom>
                    </p:spPr>
                  </p:pic>
                </p:oleObj>
              </mc:Fallback>
            </mc:AlternateContent>
          </a:graphicData>
        </a:graphic>
      </p:graphicFrame>
    </p:spTree>
    <p:extLst>
      <p:ext uri="{BB962C8B-B14F-4D97-AF65-F5344CB8AC3E}">
        <p14:creationId xmlns:p14="http://schemas.microsoft.com/office/powerpoint/2010/main" val="143838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11583" y="2180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202" name="Google Shape;202;p35"/>
          <p:cNvSpPr txBox="1">
            <a:spLocks noGrp="1"/>
          </p:cNvSpPr>
          <p:nvPr>
            <p:ph type="body" idx="1"/>
          </p:nvPr>
        </p:nvSpPr>
        <p:spPr>
          <a:xfrm>
            <a:off x="118141" y="909139"/>
            <a:ext cx="8520600" cy="36828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Understanding the data source is critical to how confident I can be about the conclusion and story that I wish to draw upon.</a:t>
            </a:r>
          </a:p>
          <a:p>
            <a:pPr marL="0" lvl="0" indent="0" algn="l" rtl="0">
              <a:spcBef>
                <a:spcPts val="0"/>
              </a:spcBef>
              <a:spcAft>
                <a:spcPts val="1600"/>
              </a:spcAft>
              <a:buNone/>
            </a:pPr>
            <a:r>
              <a:rPr lang="en" sz="2000" dirty="0"/>
              <a:t>Although I find the metrics that they have selected to be superior. It’s a bit puzzling to analyze all of these nations based on one or three languages. There are 178 countries, and to have a better understanding of social cohesion more data needs to be collected in these different languages. A part of accurately measuring social cohesion should include the way a nations sees themsel</a:t>
            </a:r>
            <a:r>
              <a:rPr lang="en-US" sz="2000" dirty="0"/>
              <a:t>f</a:t>
            </a:r>
            <a:r>
              <a:rPr lang="en" sz="2000" dirty="0"/>
              <a:t>. For budget reasons maybe select 5 countries to start collecting data.</a:t>
            </a: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930137" y="1298696"/>
            <a:ext cx="7283726" cy="32684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Always consider language (not necessairly computer language) and cultural context when analyzing data. </a:t>
            </a:r>
            <a:endParaRPr sz="4800" dirty="0"/>
          </a:p>
        </p:txBody>
      </p:sp>
      <p:sp>
        <p:nvSpPr>
          <p:cNvPr id="4" name="Rectangle 3">
            <a:extLst>
              <a:ext uri="{FF2B5EF4-FFF2-40B4-BE49-F238E27FC236}">
                <a16:creationId xmlns:a16="http://schemas.microsoft.com/office/drawing/2014/main" id="{67A19E89-AE7D-440D-A6C4-F9D50664C98D}"/>
              </a:ext>
            </a:extLst>
          </p:cNvPr>
          <p:cNvSpPr/>
          <p:nvPr/>
        </p:nvSpPr>
        <p:spPr>
          <a:xfrm>
            <a:off x="531395" y="170754"/>
            <a:ext cx="830227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LL: Important Take away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idx="4294967295"/>
          </p:nvPr>
        </p:nvSpPr>
        <p:spPr>
          <a:xfrm>
            <a:off x="331723" y="387118"/>
            <a:ext cx="3890100" cy="4187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will I do next?</a:t>
            </a:r>
            <a:endParaRPr sz="3200" dirty="0"/>
          </a:p>
          <a:p>
            <a:pPr marL="0" lvl="0" indent="0" algn="l" rtl="0">
              <a:lnSpc>
                <a:spcPct val="115000"/>
              </a:lnSpc>
              <a:spcBef>
                <a:spcPts val="1600"/>
              </a:spcBef>
              <a:spcAft>
                <a:spcPts val="1600"/>
              </a:spcAft>
              <a:buNone/>
            </a:pPr>
            <a:r>
              <a:rPr lang="en" sz="1800" dirty="0">
                <a:solidFill>
                  <a:schemeClr val="accent3"/>
                </a:solidFill>
              </a:rPr>
              <a:t>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a:t>
            </a:r>
            <a:endParaRPr sz="3600" dirty="0"/>
          </a:p>
        </p:txBody>
      </p:sp>
      <p:pic>
        <p:nvPicPr>
          <p:cNvPr id="208" name="Google Shape;208;p36"/>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D66-7C1E-4BA8-8BE4-D73FAB26D89B}"/>
              </a:ext>
            </a:extLst>
          </p:cNvPr>
          <p:cNvSpPr>
            <a:spLocks noGrp="1"/>
          </p:cNvSpPr>
          <p:nvPr>
            <p:ph type="title"/>
          </p:nvPr>
        </p:nvSpPr>
        <p:spPr/>
        <p:txBody>
          <a:bodyPr/>
          <a:lstStyle/>
          <a:p>
            <a:r>
              <a:rPr lang="en-US" sz="4400" dirty="0"/>
              <a:t>Fragile State Index </a:t>
            </a:r>
            <a:br>
              <a:rPr lang="en-US" sz="4400" dirty="0"/>
            </a:br>
            <a:r>
              <a:rPr lang="en-US" sz="1200" dirty="0"/>
              <a:t>by Fund For Peace</a:t>
            </a:r>
          </a:p>
        </p:txBody>
      </p:sp>
      <p:sp>
        <p:nvSpPr>
          <p:cNvPr id="3" name="Subtitle 2">
            <a:extLst>
              <a:ext uri="{FF2B5EF4-FFF2-40B4-BE49-F238E27FC236}">
                <a16:creationId xmlns:a16="http://schemas.microsoft.com/office/drawing/2014/main" id="{982E69E7-F315-45F6-99BE-F4838F1BF3A2}"/>
              </a:ext>
            </a:extLst>
          </p:cNvPr>
          <p:cNvSpPr>
            <a:spLocks noGrp="1"/>
          </p:cNvSpPr>
          <p:nvPr>
            <p:ph type="subTitle" idx="1"/>
          </p:nvPr>
        </p:nvSpPr>
        <p:spPr/>
        <p:txBody>
          <a:bodyPr/>
          <a:lstStyle/>
          <a:p>
            <a:r>
              <a:rPr lang="en-US" dirty="0"/>
              <a:t>12 Indicators</a:t>
            </a:r>
          </a:p>
        </p:txBody>
      </p:sp>
      <p:sp>
        <p:nvSpPr>
          <p:cNvPr id="4" name="Text Placeholder 3">
            <a:extLst>
              <a:ext uri="{FF2B5EF4-FFF2-40B4-BE49-F238E27FC236}">
                <a16:creationId xmlns:a16="http://schemas.microsoft.com/office/drawing/2014/main" id="{8C75A91F-116C-4FB1-A5E8-944043FABD03}"/>
              </a:ext>
            </a:extLst>
          </p:cNvPr>
          <p:cNvSpPr>
            <a:spLocks noGrp="1"/>
          </p:cNvSpPr>
          <p:nvPr>
            <p:ph type="body" idx="2"/>
          </p:nvPr>
        </p:nvSpPr>
        <p:spPr>
          <a:xfrm>
            <a:off x="4906127" y="714165"/>
            <a:ext cx="3837000" cy="4214427"/>
          </a:xfrm>
        </p:spPr>
        <p:txBody>
          <a:bodyPr/>
          <a:lstStyle/>
          <a:p>
            <a:r>
              <a:rPr lang="en-US" sz="1600" dirty="0"/>
              <a:t>C1: Security Apparatus</a:t>
            </a:r>
          </a:p>
          <a:p>
            <a:r>
              <a:rPr lang="en-US" sz="1600" dirty="0"/>
              <a:t>C2: Factionalized Elites</a:t>
            </a:r>
          </a:p>
          <a:p>
            <a:r>
              <a:rPr lang="en-US" sz="1600" dirty="0"/>
              <a:t>C3: Group Grievance</a:t>
            </a:r>
          </a:p>
          <a:p>
            <a:r>
              <a:rPr lang="en-US" sz="1600" dirty="0"/>
              <a:t>E1: Economic Decline &amp;Poverty</a:t>
            </a:r>
          </a:p>
          <a:p>
            <a:r>
              <a:rPr lang="en-US" sz="1600" dirty="0"/>
              <a:t>E2: Uneven Economic Development</a:t>
            </a:r>
          </a:p>
          <a:p>
            <a:r>
              <a:rPr lang="en-US" sz="1600" dirty="0"/>
              <a:t>E3: Human Flight &amp; Brain Drain</a:t>
            </a:r>
          </a:p>
          <a:p>
            <a:r>
              <a:rPr lang="en-US" sz="1600" dirty="0"/>
              <a:t>P1: State Legitimacy</a:t>
            </a:r>
          </a:p>
          <a:p>
            <a:r>
              <a:rPr lang="en-US" sz="1600" dirty="0"/>
              <a:t>P2: Public Services</a:t>
            </a:r>
          </a:p>
          <a:p>
            <a:r>
              <a:rPr lang="en-US" sz="1600" dirty="0"/>
              <a:t>P3: Human Rights &amp; Rule of Law</a:t>
            </a:r>
          </a:p>
          <a:p>
            <a:r>
              <a:rPr lang="en-US" sz="1600" dirty="0"/>
              <a:t>S1: Demographic Pressures</a:t>
            </a:r>
          </a:p>
          <a:p>
            <a:r>
              <a:rPr lang="en-US" sz="1600" dirty="0"/>
              <a:t>S2: Refugees &amp; IDPs Internally Displaced Persons</a:t>
            </a:r>
          </a:p>
          <a:p>
            <a:r>
              <a:rPr lang="en-US" sz="1600" dirty="0"/>
              <a:t>X1: External Intervention</a:t>
            </a:r>
          </a:p>
          <a:p>
            <a:endParaRPr lang="en-US" dirty="0"/>
          </a:p>
          <a:p>
            <a:endParaRPr lang="en-US" dirty="0"/>
          </a:p>
          <a:p>
            <a:endParaRPr lang="en-US" dirty="0"/>
          </a:p>
        </p:txBody>
      </p:sp>
    </p:spTree>
    <p:extLst>
      <p:ext uri="{BB962C8B-B14F-4D97-AF65-F5344CB8AC3E}">
        <p14:creationId xmlns:p14="http://schemas.microsoft.com/office/powerpoint/2010/main" val="15401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641095937"/>
              </p:ext>
            </p:extLst>
          </p:nvPr>
        </p:nvGraphicFramePr>
        <p:xfrm>
          <a:off x="260303" y="253629"/>
          <a:ext cx="8656765" cy="469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32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583482726"/>
              </p:ext>
            </p:extLst>
          </p:nvPr>
        </p:nvGraphicFramePr>
        <p:xfrm>
          <a:off x="273653" y="280327"/>
          <a:ext cx="8383112" cy="4565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1553053597"/>
              </p:ext>
            </p:extLst>
          </p:nvPr>
        </p:nvGraphicFramePr>
        <p:xfrm>
          <a:off x="407141" y="226931"/>
          <a:ext cx="8429833" cy="459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6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35889173"/>
              </p:ext>
            </p:extLst>
          </p:nvPr>
        </p:nvGraphicFramePr>
        <p:xfrm>
          <a:off x="490250" y="133489"/>
          <a:ext cx="7592512" cy="490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9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this topic?</a:t>
            </a:r>
            <a:endParaRPr sz="3600"/>
          </a:p>
        </p:txBody>
      </p:sp>
      <p:sp>
        <p:nvSpPr>
          <p:cNvPr id="120" name="Google Shape;120;p2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Timeliness </a:t>
            </a:r>
            <a:endParaRPr sz="2400" b="1" dirty="0"/>
          </a:p>
          <a:p>
            <a:pPr marL="0" lvl="0" indent="0" algn="l" rtl="0">
              <a:spcBef>
                <a:spcPts val="1600"/>
              </a:spcBef>
              <a:spcAft>
                <a:spcPts val="1600"/>
              </a:spcAft>
              <a:buNone/>
            </a:pPr>
            <a:r>
              <a:rPr lang="en" sz="2400" dirty="0"/>
              <a:t>This has been a topic of interest to me, for a while. I experience and see the world differently from a young age I have had to balance two very different worldviews, and the two countries that have shaped my identity happen to be </a:t>
            </a:r>
            <a:r>
              <a:rPr lang="en" sz="2400" b="1" dirty="0"/>
              <a:t>experiencing a heightened level of social and political polarization at this time – especially in 2020.</a:t>
            </a:r>
            <a:r>
              <a:rPr lang="en" sz="2400" dirty="0"/>
              <a:t>  </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BB9B-F621-4F42-B742-210F7D7D1761}"/>
              </a:ext>
            </a:extLst>
          </p:cNvPr>
          <p:cNvSpPr>
            <a:spLocks noGrp="1"/>
          </p:cNvSpPr>
          <p:nvPr>
            <p:ph type="title"/>
          </p:nvPr>
        </p:nvSpPr>
        <p:spPr>
          <a:xfrm>
            <a:off x="706582" y="445025"/>
            <a:ext cx="7855527" cy="572700"/>
          </a:xfrm>
        </p:spPr>
        <p:txBody>
          <a:bodyPr/>
          <a:lstStyle/>
          <a:p>
            <a:r>
              <a:rPr lang="en-US" dirty="0">
                <a:latin typeface="Bell MT" panose="02020503060305020303" pitchFamily="18" charset="0"/>
              </a:rPr>
              <a:t>Motivation</a:t>
            </a:r>
          </a:p>
        </p:txBody>
      </p:sp>
      <p:sp>
        <p:nvSpPr>
          <p:cNvPr id="3" name="Text Placeholder 2">
            <a:extLst>
              <a:ext uri="{FF2B5EF4-FFF2-40B4-BE49-F238E27FC236}">
                <a16:creationId xmlns:a16="http://schemas.microsoft.com/office/drawing/2014/main" id="{95D2AFF5-21A8-4CD3-914C-BFF7F608E1C8}"/>
              </a:ext>
            </a:extLst>
          </p:cNvPr>
          <p:cNvSpPr>
            <a:spLocks noGrp="1"/>
          </p:cNvSpPr>
          <p:nvPr>
            <p:ph type="body" idx="1"/>
          </p:nvPr>
        </p:nvSpPr>
        <p:spPr/>
        <p:txBody>
          <a:bodyPr/>
          <a:lstStyle/>
          <a:p>
            <a:pPr marL="114300" indent="0">
              <a:buNone/>
            </a:pPr>
            <a:r>
              <a:rPr lang="en-US" sz="2000" dirty="0">
                <a:solidFill>
                  <a:srgbClr val="24292E"/>
                </a:solidFill>
                <a:effectLst/>
                <a:latin typeface="Bell MT" panose="02020503060305020303" pitchFamily="18" charset="0"/>
                <a:ea typeface="Times New Roman" panose="02020603050405020304" pitchFamily="18" charset="0"/>
                <a:cs typeface="Times New Roman" panose="02020603050405020304" pitchFamily="18" charset="0"/>
              </a:rPr>
              <a:t>This data serves Economists, Government agencies and Non-governmental agencies both within the country and outside as a baseline for level of risk.  Without this kind of data governments may have a delayed response to the urgent needs of their nation. This is also a useful resource to organizations that provide intervention services both within their country and internationally.</a:t>
            </a:r>
            <a:endParaRPr lang="en-US" sz="2000" dirty="0">
              <a:effectLst/>
              <a:latin typeface="Bell MT" panose="020205030603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15544262"/>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2279</Words>
  <Application>Microsoft Office PowerPoint</Application>
  <PresentationFormat>On-screen Show (16:9)</PresentationFormat>
  <Paragraphs>124</Paragraphs>
  <Slides>23</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Proxima Nova</vt:lpstr>
      <vt:lpstr>Bell MT</vt:lpstr>
      <vt:lpstr>Arial</vt:lpstr>
      <vt:lpstr>Spearmint</vt:lpstr>
      <vt:lpstr>Package</vt:lpstr>
      <vt:lpstr>Scractching the surface of social cohesion    Data Science  Final Project</vt:lpstr>
      <vt:lpstr>The problem or challenge</vt:lpstr>
      <vt:lpstr>Fragile State Index  by Fund For Peace</vt:lpstr>
      <vt:lpstr>PowerPoint Presentation</vt:lpstr>
      <vt:lpstr>PowerPoint Presentation</vt:lpstr>
      <vt:lpstr>PowerPoint Presentation</vt:lpstr>
      <vt:lpstr>PowerPoint Presentation</vt:lpstr>
      <vt:lpstr>Why I chose this topic?</vt:lpstr>
      <vt:lpstr>Motivation</vt:lpstr>
      <vt:lpstr>Social/Political Polarization - brewing for years</vt:lpstr>
      <vt:lpstr>Data Source</vt:lpstr>
      <vt:lpstr>Methodology</vt:lpstr>
      <vt:lpstr>The hypothesis (or prediction) Stable nations have minimal grievances, and minimum human rights violations.</vt:lpstr>
      <vt:lpstr>My testing method</vt:lpstr>
      <vt:lpstr>Keras</vt:lpstr>
      <vt:lpstr>P-Value results</vt:lpstr>
      <vt:lpstr>Data Pre Processing</vt:lpstr>
      <vt:lpstr>A comparative view</vt:lpstr>
      <vt:lpstr>A comparative view</vt:lpstr>
      <vt:lpstr>Tableau</vt:lpstr>
      <vt:lpstr>Conclusion</vt:lpstr>
      <vt:lpstr>Always consider language (not necessairly computer language) and cultural context when analyzing data. </vt:lpstr>
      <vt:lpstr>What will I do next? 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 news agencies and within the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Tsedey A</cp:lastModifiedBy>
  <cp:revision>74</cp:revision>
  <dcterms:modified xsi:type="dcterms:W3CDTF">2021-01-15T01:49:35Z</dcterms:modified>
</cp:coreProperties>
</file>